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86" r:id="rId3"/>
    <p:sldId id="282" r:id="rId4"/>
    <p:sldId id="318" r:id="rId5"/>
    <p:sldId id="301" r:id="rId6"/>
    <p:sldId id="313" r:id="rId7"/>
    <p:sldId id="324" r:id="rId8"/>
    <p:sldId id="302" r:id="rId9"/>
    <p:sldId id="303" r:id="rId10"/>
    <p:sldId id="304" r:id="rId11"/>
    <p:sldId id="266" r:id="rId12"/>
    <p:sldId id="316" r:id="rId13"/>
    <p:sldId id="281" r:id="rId14"/>
    <p:sldId id="292" r:id="rId15"/>
    <p:sldId id="305" r:id="rId16"/>
    <p:sldId id="296" r:id="rId17"/>
    <p:sldId id="264" r:id="rId18"/>
    <p:sldId id="327" r:id="rId19"/>
    <p:sldId id="290" r:id="rId20"/>
    <p:sldId id="326" r:id="rId21"/>
    <p:sldId id="317" r:id="rId22"/>
    <p:sldId id="288" r:id="rId23"/>
    <p:sldId id="329" r:id="rId24"/>
    <p:sldId id="328" r:id="rId25"/>
    <p:sldId id="299"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a:srgbClr val="D4E5F4"/>
    <a:srgbClr val="E1F7FF"/>
    <a:srgbClr val="8EBAE2"/>
    <a:srgbClr val="A6C9E8"/>
    <a:srgbClr val="F6F8FC"/>
    <a:srgbClr val="EAF2FA"/>
    <a:srgbClr val="E0E7F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0" autoAdjust="0"/>
    <p:restoredTop sz="95753" autoAdjust="0"/>
  </p:normalViewPr>
  <p:slideViewPr>
    <p:cSldViewPr snapToGrid="0">
      <p:cViewPr varScale="1">
        <p:scale>
          <a:sx n="82" d="100"/>
          <a:sy n="82" d="100"/>
        </p:scale>
        <p:origin x="49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A7DF3-79D7-47CA-948C-CF00792632DC}" type="doc">
      <dgm:prSet loTypeId="urn:microsoft.com/office/officeart/2005/8/layout/bList2#1" loCatId="list" qsTypeId="urn:microsoft.com/office/officeart/2005/8/quickstyle/simple1" qsCatId="simple" csTypeId="urn:microsoft.com/office/officeart/2005/8/colors/accent1_2" csCatId="accent1" phldr="1"/>
      <dgm:spPr/>
    </dgm:pt>
    <dgm:pt modelId="{9EB0B13D-4C63-41BB-8751-0EE02CD06618}">
      <dgm:prSet phldrT="[Текст]" phldr="1"/>
      <dgm:spPr>
        <a:noFill/>
        <a:ln>
          <a:noFill/>
        </a:ln>
      </dgm:spPr>
      <dgm:t>
        <a:bodyPr/>
        <a:lstStyle/>
        <a:p>
          <a:endParaRPr lang="ru-RU" dirty="0"/>
        </a:p>
      </dgm:t>
    </dgm:pt>
    <dgm:pt modelId="{1DB3BC1D-6FF4-45AC-98CA-2754E7791CC5}" type="parTrans" cxnId="{2E557D71-69C9-4BB9-BD0F-5CED75BF2D7C}">
      <dgm:prSet/>
      <dgm:spPr/>
      <dgm:t>
        <a:bodyPr/>
        <a:lstStyle/>
        <a:p>
          <a:endParaRPr lang="ru-RU"/>
        </a:p>
      </dgm:t>
    </dgm:pt>
    <dgm:pt modelId="{D16D31BD-0D0F-46DB-A596-1F436B499AF7}" type="sibTrans" cxnId="{2E557D71-69C9-4BB9-BD0F-5CED75BF2D7C}">
      <dgm:prSet/>
      <dgm:spPr/>
      <dgm:t>
        <a:bodyPr/>
        <a:lstStyle/>
        <a:p>
          <a:endParaRPr lang="ru-RU"/>
        </a:p>
      </dgm:t>
    </dgm:pt>
    <dgm:pt modelId="{110DED86-0284-42B8-ACF0-A1AB9487E3BD}">
      <dgm:prSet custT="1"/>
      <dgm:spPr/>
      <dgm:t>
        <a:bodyPr anchor="ctr"/>
        <a:lstStyle/>
        <a:p>
          <a:pPr algn="ctr">
            <a:buNone/>
          </a:pPr>
          <a:r>
            <a:rPr lang="ru-RU" sz="1400" dirty="0">
              <a:latin typeface="PT Sans" panose="020B0604020202020204" charset="-52"/>
            </a:rPr>
            <a:t>Аналитика</a:t>
          </a:r>
        </a:p>
      </dgm:t>
    </dgm:pt>
    <dgm:pt modelId="{1BEB4C9A-4912-4F9B-9A4D-7858E2761BB5}" type="parTrans" cxnId="{960BF50E-3299-4A01-B953-58F5B5A1EC58}">
      <dgm:prSet/>
      <dgm:spPr/>
      <dgm:t>
        <a:bodyPr/>
        <a:lstStyle/>
        <a:p>
          <a:endParaRPr lang="ru-RU"/>
        </a:p>
      </dgm:t>
    </dgm:pt>
    <dgm:pt modelId="{B8079798-6C42-419B-A472-54229B2A0E5C}" type="sibTrans" cxnId="{960BF50E-3299-4A01-B953-58F5B5A1EC58}">
      <dgm:prSet/>
      <dgm:spPr/>
      <dgm:t>
        <a:bodyPr/>
        <a:lstStyle/>
        <a:p>
          <a:endParaRPr lang="ru-RU"/>
        </a:p>
      </dgm:t>
    </dgm:pt>
    <dgm:pt modelId="{1CE3E930-A291-491E-AEB4-B3298F3086BB}">
      <dgm:prSet custT="1"/>
      <dgm:spPr/>
      <dgm:t>
        <a:bodyPr anchor="ctr"/>
        <a:lstStyle/>
        <a:p>
          <a:pPr algn="ctr">
            <a:buNone/>
          </a:pPr>
          <a:endParaRPr lang="ru-RU" sz="1400" dirty="0">
            <a:latin typeface="PT Sans" panose="020B0604020202020204" charset="-52"/>
          </a:endParaRPr>
        </a:p>
      </dgm:t>
    </dgm:pt>
    <dgm:pt modelId="{D4DA1283-4E72-449E-8BE6-A48ECF22B7C8}" type="parTrans" cxnId="{18365CDB-3ABB-4E95-AA01-DB673CF7A595}">
      <dgm:prSet/>
      <dgm:spPr/>
      <dgm:t>
        <a:bodyPr/>
        <a:lstStyle/>
        <a:p>
          <a:endParaRPr lang="ru-RU"/>
        </a:p>
      </dgm:t>
    </dgm:pt>
    <dgm:pt modelId="{4E5AEF7F-9C17-4A59-82BB-603865ACF4C5}" type="sibTrans" cxnId="{18365CDB-3ABB-4E95-AA01-DB673CF7A595}">
      <dgm:prSet/>
      <dgm:spPr/>
      <dgm:t>
        <a:bodyPr/>
        <a:lstStyle/>
        <a:p>
          <a:endParaRPr lang="ru-RU"/>
        </a:p>
      </dgm:t>
    </dgm:pt>
    <dgm:pt modelId="{3C8D9B3E-8114-4BF0-83AB-CEF451A45046}">
      <dgm:prSet custT="1"/>
      <dgm:spPr/>
      <dgm:t>
        <a:bodyPr anchor="ctr"/>
        <a:lstStyle/>
        <a:p>
          <a:pPr algn="ctr">
            <a:buFont typeface="Arial" panose="020B0604020202020204" pitchFamily="34" charset="0"/>
            <a:buNone/>
          </a:pPr>
          <a:r>
            <a:rPr lang="ru-RU" sz="1400" dirty="0">
              <a:latin typeface="PT Sans" panose="020B0604020202020204" charset="-52"/>
            </a:rPr>
            <a:t>Маркетплейс</a:t>
          </a:r>
        </a:p>
      </dgm:t>
    </dgm:pt>
    <dgm:pt modelId="{A7D34789-2BF9-460B-8051-0D3CF5C8C2DA}" type="parTrans" cxnId="{ACF18EF2-AFFF-4B83-B4E8-B116530CD289}">
      <dgm:prSet/>
      <dgm:spPr/>
      <dgm:t>
        <a:bodyPr/>
        <a:lstStyle/>
        <a:p>
          <a:endParaRPr lang="ru-RU"/>
        </a:p>
      </dgm:t>
    </dgm:pt>
    <dgm:pt modelId="{9BB52850-8107-4FDB-B289-425F81D45271}" type="sibTrans" cxnId="{ACF18EF2-AFFF-4B83-B4E8-B116530CD289}">
      <dgm:prSet/>
      <dgm:spPr/>
      <dgm:t>
        <a:bodyPr/>
        <a:lstStyle/>
        <a:p>
          <a:endParaRPr lang="ru-RU"/>
        </a:p>
      </dgm:t>
    </dgm:pt>
    <dgm:pt modelId="{59A06BE7-3B86-47A4-99B9-78F34D108062}">
      <dgm:prSet phldrT="[Текст]" phldr="1"/>
      <dgm:spPr>
        <a:noFill/>
        <a:ln>
          <a:noFill/>
        </a:ln>
      </dgm:spPr>
      <dgm:t>
        <a:bodyPr/>
        <a:lstStyle/>
        <a:p>
          <a:endParaRPr lang="ru-RU" dirty="0"/>
        </a:p>
      </dgm:t>
    </dgm:pt>
    <dgm:pt modelId="{3C695980-9746-4799-B8F0-945BD399F281}" type="sibTrans" cxnId="{7C69213D-F51B-4B41-B505-65D85CA8F96C}">
      <dgm:prSet/>
      <dgm:spPr/>
      <dgm:t>
        <a:bodyPr/>
        <a:lstStyle/>
        <a:p>
          <a:endParaRPr lang="ru-RU"/>
        </a:p>
      </dgm:t>
    </dgm:pt>
    <dgm:pt modelId="{44029085-5FE5-4580-858D-5E21E64A251D}" type="parTrans" cxnId="{7C69213D-F51B-4B41-B505-65D85CA8F96C}">
      <dgm:prSet/>
      <dgm:spPr/>
      <dgm:t>
        <a:bodyPr/>
        <a:lstStyle/>
        <a:p>
          <a:endParaRPr lang="ru-RU"/>
        </a:p>
      </dgm:t>
    </dgm:pt>
    <dgm:pt modelId="{4D34A3FC-716B-470D-812F-6CFA8B222522}">
      <dgm:prSet custT="1"/>
      <dgm:spPr/>
      <dgm:t>
        <a:bodyPr anchor="ctr"/>
        <a:lstStyle/>
        <a:p>
          <a:pPr algn="ctr">
            <a:buNone/>
          </a:pPr>
          <a:r>
            <a:rPr lang="ru-RU" sz="1400" dirty="0">
              <a:latin typeface="PT Sans" panose="020B0604020202020204" charset="-52"/>
            </a:rPr>
            <a:t>Сервисы</a:t>
          </a:r>
        </a:p>
      </dgm:t>
    </dgm:pt>
    <dgm:pt modelId="{3B44E814-A959-4424-BFB1-E3767A946A09}" type="parTrans" cxnId="{7D4A9145-3F2E-4DD2-A55F-2CBB666BFDD8}">
      <dgm:prSet/>
      <dgm:spPr/>
      <dgm:t>
        <a:bodyPr/>
        <a:lstStyle/>
        <a:p>
          <a:endParaRPr lang="ru-RU"/>
        </a:p>
      </dgm:t>
    </dgm:pt>
    <dgm:pt modelId="{098CBA29-4BD9-4E62-BC0B-A359411F1D84}" type="sibTrans" cxnId="{7D4A9145-3F2E-4DD2-A55F-2CBB666BFDD8}">
      <dgm:prSet/>
      <dgm:spPr/>
      <dgm:t>
        <a:bodyPr/>
        <a:lstStyle/>
        <a:p>
          <a:endParaRPr lang="ru-RU"/>
        </a:p>
      </dgm:t>
    </dgm:pt>
    <dgm:pt modelId="{C16F7A42-6190-4E97-96FC-55233AA4A73E}">
      <dgm:prSet phldrT="[Текст]" phldr="1"/>
      <dgm:spPr>
        <a:noFill/>
        <a:ln>
          <a:noFill/>
        </a:ln>
      </dgm:spPr>
      <dgm:t>
        <a:bodyPr/>
        <a:lstStyle/>
        <a:p>
          <a:endParaRPr lang="ru-RU" dirty="0"/>
        </a:p>
      </dgm:t>
    </dgm:pt>
    <dgm:pt modelId="{032FA989-7861-401A-A8B3-477339F2917D}" type="sibTrans" cxnId="{9B0A7B8B-9AEB-4962-B46B-550EE99E6296}">
      <dgm:prSet/>
      <dgm:spPr/>
      <dgm:t>
        <a:bodyPr/>
        <a:lstStyle/>
        <a:p>
          <a:endParaRPr lang="ru-RU"/>
        </a:p>
      </dgm:t>
    </dgm:pt>
    <dgm:pt modelId="{55DA03AA-1DF9-4564-9421-060E23E792B8}" type="parTrans" cxnId="{9B0A7B8B-9AEB-4962-B46B-550EE99E6296}">
      <dgm:prSet/>
      <dgm:spPr/>
      <dgm:t>
        <a:bodyPr/>
        <a:lstStyle/>
        <a:p>
          <a:endParaRPr lang="ru-RU"/>
        </a:p>
      </dgm:t>
    </dgm:pt>
    <dgm:pt modelId="{EA60E94A-B2CE-4112-BD13-0088D84ECA79}">
      <dgm:prSet custT="1"/>
      <dgm:spPr/>
      <dgm:t>
        <a:bodyPr anchor="ctr"/>
        <a:lstStyle/>
        <a:p>
          <a:pPr algn="ctr">
            <a:buNone/>
          </a:pPr>
          <a:endParaRPr lang="ru-RU" sz="1400" dirty="0">
            <a:latin typeface="PT Sans" panose="020B0604020202020204" charset="-52"/>
          </a:endParaRPr>
        </a:p>
      </dgm:t>
    </dgm:pt>
    <dgm:pt modelId="{8DE355E2-AFEF-49EF-8838-08D0E3D464A0}" type="parTrans" cxnId="{5EE5281A-7A1B-476A-9BDD-4943906F114A}">
      <dgm:prSet/>
      <dgm:spPr/>
      <dgm:t>
        <a:bodyPr/>
        <a:lstStyle/>
        <a:p>
          <a:endParaRPr lang="ru-RU"/>
        </a:p>
      </dgm:t>
    </dgm:pt>
    <dgm:pt modelId="{5BE9A5C2-5F6D-4F74-B699-80D2B89A7284}" type="sibTrans" cxnId="{5EE5281A-7A1B-476A-9BDD-4943906F114A}">
      <dgm:prSet/>
      <dgm:spPr/>
      <dgm:t>
        <a:bodyPr/>
        <a:lstStyle/>
        <a:p>
          <a:endParaRPr lang="ru-RU"/>
        </a:p>
      </dgm:t>
    </dgm:pt>
    <dgm:pt modelId="{8A6F2088-53FB-490D-9A83-4B0631088EA5}" type="pres">
      <dgm:prSet presAssocID="{EAEA7DF3-79D7-47CA-948C-CF00792632DC}" presName="diagram" presStyleCnt="0">
        <dgm:presLayoutVars>
          <dgm:dir/>
          <dgm:animLvl val="lvl"/>
          <dgm:resizeHandles val="exact"/>
        </dgm:presLayoutVars>
      </dgm:prSet>
      <dgm:spPr/>
    </dgm:pt>
    <dgm:pt modelId="{5B66B0EE-D569-4F3F-A87A-E7DDD6B2F3E8}" type="pres">
      <dgm:prSet presAssocID="{59A06BE7-3B86-47A4-99B9-78F34D108062}" presName="compNode" presStyleCnt="0"/>
      <dgm:spPr/>
    </dgm:pt>
    <dgm:pt modelId="{F3F91A71-6459-4C44-948D-25C68E4AACE2}" type="pres">
      <dgm:prSet presAssocID="{59A06BE7-3B86-47A4-99B9-78F34D108062}" presName="childRect" presStyleLbl="bgAcc1" presStyleIdx="0" presStyleCnt="3" custScaleX="188803" custScaleY="180660">
        <dgm:presLayoutVars>
          <dgm:bulletEnabled val="1"/>
        </dgm:presLayoutVars>
      </dgm:prSet>
      <dgm:spPr/>
    </dgm:pt>
    <dgm:pt modelId="{1C240873-E7F9-4043-8F93-0EBACC91692D}" type="pres">
      <dgm:prSet presAssocID="{59A06BE7-3B86-47A4-99B9-78F34D108062}" presName="parentText" presStyleLbl="node1" presStyleIdx="0" presStyleCnt="0">
        <dgm:presLayoutVars>
          <dgm:chMax val="0"/>
          <dgm:bulletEnabled val="1"/>
        </dgm:presLayoutVars>
      </dgm:prSet>
      <dgm:spPr/>
    </dgm:pt>
    <dgm:pt modelId="{F4B045C5-06E0-4CE4-907E-DEB35492B4E2}" type="pres">
      <dgm:prSet presAssocID="{59A06BE7-3B86-47A4-99B9-78F34D108062}" presName="parentRect" presStyleLbl="alignNode1" presStyleIdx="0" presStyleCnt="3"/>
      <dgm:spPr/>
    </dgm:pt>
    <dgm:pt modelId="{9604BA00-8411-4ACA-96EF-B47466353DA2}" type="pres">
      <dgm:prSet presAssocID="{59A06BE7-3B86-47A4-99B9-78F34D108062}" presName="adorn" presStyleLbl="fgAccFollowNode1" presStyleIdx="0" presStyleCnt="3" custScaleX="404000" custScaleY="404000" custLinFactY="15892" custLinFactNeighborX="-22176"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1000" r="-31000"/>
          </a:stretch>
        </a:blipFill>
      </dgm:spPr>
    </dgm:pt>
    <dgm:pt modelId="{357C0B1F-BFF1-443B-9F20-96AB682DBF52}" type="pres">
      <dgm:prSet presAssocID="{3C695980-9746-4799-B8F0-945BD399F281}" presName="sibTrans" presStyleLbl="sibTrans2D1" presStyleIdx="0" presStyleCnt="0"/>
      <dgm:spPr/>
    </dgm:pt>
    <dgm:pt modelId="{7BF7A0A8-B58A-4F6F-95D8-14B870789D19}" type="pres">
      <dgm:prSet presAssocID="{9EB0B13D-4C63-41BB-8751-0EE02CD06618}" presName="compNode" presStyleCnt="0"/>
      <dgm:spPr/>
    </dgm:pt>
    <dgm:pt modelId="{9B8181C8-2146-4FBD-B220-6A6B62B0C2E9}" type="pres">
      <dgm:prSet presAssocID="{9EB0B13D-4C63-41BB-8751-0EE02CD06618}" presName="childRect" presStyleLbl="bgAcc1" presStyleIdx="1" presStyleCnt="3" custScaleX="191354" custScaleY="180660">
        <dgm:presLayoutVars>
          <dgm:bulletEnabled val="1"/>
        </dgm:presLayoutVars>
      </dgm:prSet>
      <dgm:spPr/>
    </dgm:pt>
    <dgm:pt modelId="{F114394F-8FC6-46AF-B157-30451FB08A3F}" type="pres">
      <dgm:prSet presAssocID="{9EB0B13D-4C63-41BB-8751-0EE02CD06618}" presName="parentText" presStyleLbl="node1" presStyleIdx="0" presStyleCnt="0">
        <dgm:presLayoutVars>
          <dgm:chMax val="0"/>
          <dgm:bulletEnabled val="1"/>
        </dgm:presLayoutVars>
      </dgm:prSet>
      <dgm:spPr/>
    </dgm:pt>
    <dgm:pt modelId="{10E73A9C-7FF8-4733-8AEF-EB84DD937848}" type="pres">
      <dgm:prSet presAssocID="{9EB0B13D-4C63-41BB-8751-0EE02CD06618}" presName="parentRect" presStyleLbl="alignNode1" presStyleIdx="1" presStyleCnt="3" custLinFactY="100000" custLinFactNeighborY="167978"/>
      <dgm:spPr/>
    </dgm:pt>
    <dgm:pt modelId="{A33C8D6D-B9D3-4709-9FDD-DC421D0A4D4A}" type="pres">
      <dgm:prSet presAssocID="{9EB0B13D-4C63-41BB-8751-0EE02CD06618}" presName="adorn" presStyleLbl="fgAccFollowNode1" presStyleIdx="1" presStyleCnt="3" custScaleX="439949" custScaleY="404000" custLinFactY="9108" custLinFactNeighborX="22975" custLinFactNeighborY="10000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DBBBBF9-DC0E-4F5C-B2E9-20ADC4C719B1}" type="pres">
      <dgm:prSet presAssocID="{D16D31BD-0D0F-46DB-A596-1F436B499AF7}" presName="sibTrans" presStyleLbl="sibTrans2D1" presStyleIdx="0" presStyleCnt="0"/>
      <dgm:spPr/>
    </dgm:pt>
    <dgm:pt modelId="{E65AA789-F762-4C8E-B747-2A999794661D}" type="pres">
      <dgm:prSet presAssocID="{C16F7A42-6190-4E97-96FC-55233AA4A73E}" presName="compNode" presStyleCnt="0"/>
      <dgm:spPr/>
    </dgm:pt>
    <dgm:pt modelId="{E3DA9B09-8FF6-4C2C-BA0F-4FC03093D08E}" type="pres">
      <dgm:prSet presAssocID="{C16F7A42-6190-4E97-96FC-55233AA4A73E}" presName="childRect" presStyleLbl="bgAcc1" presStyleIdx="2" presStyleCnt="3" custScaleX="206503" custScaleY="197392" custLinFactNeighborX="12381" custLinFactNeighborY="43385">
        <dgm:presLayoutVars>
          <dgm:bulletEnabled val="1"/>
        </dgm:presLayoutVars>
      </dgm:prSet>
      <dgm:spPr/>
    </dgm:pt>
    <dgm:pt modelId="{052BB0C5-4464-4393-AB8E-BB91A6C1F166}" type="pres">
      <dgm:prSet presAssocID="{C16F7A42-6190-4E97-96FC-55233AA4A73E}" presName="parentText" presStyleLbl="node1" presStyleIdx="0" presStyleCnt="0">
        <dgm:presLayoutVars>
          <dgm:chMax val="0"/>
          <dgm:bulletEnabled val="1"/>
        </dgm:presLayoutVars>
      </dgm:prSet>
      <dgm:spPr/>
    </dgm:pt>
    <dgm:pt modelId="{1B203D56-2743-49F2-BAF6-F20720D06289}" type="pres">
      <dgm:prSet presAssocID="{C16F7A42-6190-4E97-96FC-55233AA4A73E}" presName="parentRect" presStyleLbl="alignNode1" presStyleIdx="2" presStyleCnt="3" custLinFactY="181774" custLinFactNeighborX="-56574" custLinFactNeighborY="200000"/>
      <dgm:spPr/>
    </dgm:pt>
    <dgm:pt modelId="{2995BA98-D456-4422-8C96-49C9AABA7E19}" type="pres">
      <dgm:prSet presAssocID="{C16F7A42-6190-4E97-96FC-55233AA4A73E}" presName="adorn" presStyleLbl="fgAccFollowNode1" presStyleIdx="2" presStyleCnt="3" custScaleX="489755" custScaleY="443709" custLinFactX="100000" custLinFactY="100000" custLinFactNeighborX="166398" custLinFactNeighborY="18836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Lst>
  <dgm:cxnLst>
    <dgm:cxn modelId="{960BF50E-3299-4A01-B953-58F5B5A1EC58}" srcId="{59A06BE7-3B86-47A4-99B9-78F34D108062}" destId="{110DED86-0284-42B8-ACF0-A1AB9487E3BD}" srcOrd="1" destOrd="0" parTransId="{1BEB4C9A-4912-4F9B-9A4D-7858E2761BB5}" sibTransId="{B8079798-6C42-419B-A472-54229B2A0E5C}"/>
    <dgm:cxn modelId="{5EE5281A-7A1B-476A-9BDD-4943906F114A}" srcId="{59A06BE7-3B86-47A4-99B9-78F34D108062}" destId="{EA60E94A-B2CE-4112-BD13-0088D84ECA79}" srcOrd="0" destOrd="0" parTransId="{8DE355E2-AFEF-49EF-8838-08D0E3D464A0}" sibTransId="{5BE9A5C2-5F6D-4F74-B699-80D2B89A7284}"/>
    <dgm:cxn modelId="{2028D122-38D5-4882-B95C-D93BC91A8EF2}" type="presOf" srcId="{C16F7A42-6190-4E97-96FC-55233AA4A73E}" destId="{1B203D56-2743-49F2-BAF6-F20720D06289}" srcOrd="1" destOrd="0" presId="urn:microsoft.com/office/officeart/2005/8/layout/bList2#1"/>
    <dgm:cxn modelId="{3E157D34-2AD9-4C3F-90B7-2A07C41AF39A}" type="presOf" srcId="{EAEA7DF3-79D7-47CA-948C-CF00792632DC}" destId="{8A6F2088-53FB-490D-9A83-4B0631088EA5}" srcOrd="0" destOrd="0" presId="urn:microsoft.com/office/officeart/2005/8/layout/bList2#1"/>
    <dgm:cxn modelId="{7C69213D-F51B-4B41-B505-65D85CA8F96C}" srcId="{EAEA7DF3-79D7-47CA-948C-CF00792632DC}" destId="{59A06BE7-3B86-47A4-99B9-78F34D108062}" srcOrd="0" destOrd="0" parTransId="{44029085-5FE5-4580-858D-5E21E64A251D}" sibTransId="{3C695980-9746-4799-B8F0-945BD399F281}"/>
    <dgm:cxn modelId="{B6CFDD3F-F1AC-40EC-9C04-D27BEA33EC88}" type="presOf" srcId="{1CE3E930-A291-491E-AEB4-B3298F3086BB}" destId="{F3F91A71-6459-4C44-948D-25C68E4AACE2}" srcOrd="0" destOrd="2" presId="urn:microsoft.com/office/officeart/2005/8/layout/bList2#1"/>
    <dgm:cxn modelId="{7D4A9145-3F2E-4DD2-A55F-2CBB666BFDD8}" srcId="{C16F7A42-6190-4E97-96FC-55233AA4A73E}" destId="{4D34A3FC-716B-470D-812F-6CFA8B222522}" srcOrd="0" destOrd="0" parTransId="{3B44E814-A959-4424-BFB1-E3767A946A09}" sibTransId="{098CBA29-4BD9-4E62-BC0B-A359411F1D84}"/>
    <dgm:cxn modelId="{569E046D-E5A4-4058-89C2-D1E592F3EB22}" type="presOf" srcId="{59A06BE7-3B86-47A4-99B9-78F34D108062}" destId="{1C240873-E7F9-4043-8F93-0EBACC91692D}" srcOrd="0" destOrd="0" presId="urn:microsoft.com/office/officeart/2005/8/layout/bList2#1"/>
    <dgm:cxn modelId="{2E557D71-69C9-4BB9-BD0F-5CED75BF2D7C}" srcId="{EAEA7DF3-79D7-47CA-948C-CF00792632DC}" destId="{9EB0B13D-4C63-41BB-8751-0EE02CD06618}" srcOrd="1" destOrd="0" parTransId="{1DB3BC1D-6FF4-45AC-98CA-2754E7791CC5}" sibTransId="{D16D31BD-0D0F-46DB-A596-1F436B499AF7}"/>
    <dgm:cxn modelId="{9B0A7B8B-9AEB-4962-B46B-550EE99E6296}" srcId="{EAEA7DF3-79D7-47CA-948C-CF00792632DC}" destId="{C16F7A42-6190-4E97-96FC-55233AA4A73E}" srcOrd="2" destOrd="0" parTransId="{55DA03AA-1DF9-4564-9421-060E23E792B8}" sibTransId="{032FA989-7861-401A-A8B3-477339F2917D}"/>
    <dgm:cxn modelId="{9BCAD49E-85D5-4094-A532-A7B6A3D0618C}" type="presOf" srcId="{9EB0B13D-4C63-41BB-8751-0EE02CD06618}" destId="{F114394F-8FC6-46AF-B157-30451FB08A3F}" srcOrd="0" destOrd="0" presId="urn:microsoft.com/office/officeart/2005/8/layout/bList2#1"/>
    <dgm:cxn modelId="{8B160E9F-3104-4973-ADCA-9463A9363E93}" type="presOf" srcId="{110DED86-0284-42B8-ACF0-A1AB9487E3BD}" destId="{F3F91A71-6459-4C44-948D-25C68E4AACE2}" srcOrd="0" destOrd="1" presId="urn:microsoft.com/office/officeart/2005/8/layout/bList2#1"/>
    <dgm:cxn modelId="{534F79A8-2817-47C1-9FD0-F1D290718B29}" type="presOf" srcId="{3C8D9B3E-8114-4BF0-83AB-CEF451A45046}" destId="{9B8181C8-2146-4FBD-B220-6A6B62B0C2E9}" srcOrd="0" destOrd="0" presId="urn:microsoft.com/office/officeart/2005/8/layout/bList2#1"/>
    <dgm:cxn modelId="{284BDDBB-9CAB-45F1-A32F-99AB5BB41402}" type="presOf" srcId="{3C695980-9746-4799-B8F0-945BD399F281}" destId="{357C0B1F-BFF1-443B-9F20-96AB682DBF52}" srcOrd="0" destOrd="0" presId="urn:microsoft.com/office/officeart/2005/8/layout/bList2#1"/>
    <dgm:cxn modelId="{9E766ECB-1777-4C21-9476-C80F4C8F687B}" type="presOf" srcId="{C16F7A42-6190-4E97-96FC-55233AA4A73E}" destId="{052BB0C5-4464-4393-AB8E-BB91A6C1F166}" srcOrd="0" destOrd="0" presId="urn:microsoft.com/office/officeart/2005/8/layout/bList2#1"/>
    <dgm:cxn modelId="{23CE06D5-3CA7-4DEE-8A4A-11D606B70424}" type="presOf" srcId="{D16D31BD-0D0F-46DB-A596-1F436B499AF7}" destId="{4DBBBBF9-DC0E-4F5C-B2E9-20ADC4C719B1}" srcOrd="0" destOrd="0" presId="urn:microsoft.com/office/officeart/2005/8/layout/bList2#1"/>
    <dgm:cxn modelId="{18365CDB-3ABB-4E95-AA01-DB673CF7A595}" srcId="{59A06BE7-3B86-47A4-99B9-78F34D108062}" destId="{1CE3E930-A291-491E-AEB4-B3298F3086BB}" srcOrd="2" destOrd="0" parTransId="{D4DA1283-4E72-449E-8BE6-A48ECF22B7C8}" sibTransId="{4E5AEF7F-9C17-4A59-82BB-603865ACF4C5}"/>
    <dgm:cxn modelId="{46A3BCF0-74AC-4AAB-8C6A-B46527C54D40}" type="presOf" srcId="{4D34A3FC-716B-470D-812F-6CFA8B222522}" destId="{E3DA9B09-8FF6-4C2C-BA0F-4FC03093D08E}" srcOrd="0" destOrd="0" presId="urn:microsoft.com/office/officeart/2005/8/layout/bList2#1"/>
    <dgm:cxn modelId="{ACF18EF2-AFFF-4B83-B4E8-B116530CD289}" srcId="{9EB0B13D-4C63-41BB-8751-0EE02CD06618}" destId="{3C8D9B3E-8114-4BF0-83AB-CEF451A45046}" srcOrd="0" destOrd="0" parTransId="{A7D34789-2BF9-460B-8051-0D3CF5C8C2DA}" sibTransId="{9BB52850-8107-4FDB-B289-425F81D45271}"/>
    <dgm:cxn modelId="{122CB1F5-31DA-46CD-A058-4E04D620C1EE}" type="presOf" srcId="{59A06BE7-3B86-47A4-99B9-78F34D108062}" destId="{F4B045C5-06E0-4CE4-907E-DEB35492B4E2}" srcOrd="1" destOrd="0" presId="urn:microsoft.com/office/officeart/2005/8/layout/bList2#1"/>
    <dgm:cxn modelId="{49BEF7F8-A239-4628-B5BF-96F1A72F5322}" type="presOf" srcId="{EA60E94A-B2CE-4112-BD13-0088D84ECA79}" destId="{F3F91A71-6459-4C44-948D-25C68E4AACE2}" srcOrd="0" destOrd="0" presId="urn:microsoft.com/office/officeart/2005/8/layout/bList2#1"/>
    <dgm:cxn modelId="{4B0857FE-06AE-4ACB-9888-DBA6BCCC5A6D}" type="presOf" srcId="{9EB0B13D-4C63-41BB-8751-0EE02CD06618}" destId="{10E73A9C-7FF8-4733-8AEF-EB84DD937848}" srcOrd="1" destOrd="0" presId="urn:microsoft.com/office/officeart/2005/8/layout/bList2#1"/>
    <dgm:cxn modelId="{A916396B-3184-4E79-9602-5AC4DDE41433}" type="presParOf" srcId="{8A6F2088-53FB-490D-9A83-4B0631088EA5}" destId="{5B66B0EE-D569-4F3F-A87A-E7DDD6B2F3E8}" srcOrd="0" destOrd="0" presId="urn:microsoft.com/office/officeart/2005/8/layout/bList2#1"/>
    <dgm:cxn modelId="{6BB5267F-CF6C-40C6-89F0-572D8250B64B}" type="presParOf" srcId="{5B66B0EE-D569-4F3F-A87A-E7DDD6B2F3E8}" destId="{F3F91A71-6459-4C44-948D-25C68E4AACE2}" srcOrd="0" destOrd="0" presId="urn:microsoft.com/office/officeart/2005/8/layout/bList2#1"/>
    <dgm:cxn modelId="{CA55369B-8D9F-4011-93D4-C55D38AD8F72}" type="presParOf" srcId="{5B66B0EE-D569-4F3F-A87A-E7DDD6B2F3E8}" destId="{1C240873-E7F9-4043-8F93-0EBACC91692D}" srcOrd="1" destOrd="0" presId="urn:microsoft.com/office/officeart/2005/8/layout/bList2#1"/>
    <dgm:cxn modelId="{28F37457-AD3B-4E87-A083-A3F6E8B5B660}" type="presParOf" srcId="{5B66B0EE-D569-4F3F-A87A-E7DDD6B2F3E8}" destId="{F4B045C5-06E0-4CE4-907E-DEB35492B4E2}" srcOrd="2" destOrd="0" presId="urn:microsoft.com/office/officeart/2005/8/layout/bList2#1"/>
    <dgm:cxn modelId="{C57A0DE7-E2FB-4669-A3F6-ED3ADDEB4AA3}" type="presParOf" srcId="{5B66B0EE-D569-4F3F-A87A-E7DDD6B2F3E8}" destId="{9604BA00-8411-4ACA-96EF-B47466353DA2}" srcOrd="3" destOrd="0" presId="urn:microsoft.com/office/officeart/2005/8/layout/bList2#1"/>
    <dgm:cxn modelId="{936E6435-445C-4751-9C36-B5C04BF6A0CE}" type="presParOf" srcId="{8A6F2088-53FB-490D-9A83-4B0631088EA5}" destId="{357C0B1F-BFF1-443B-9F20-96AB682DBF52}" srcOrd="1" destOrd="0" presId="urn:microsoft.com/office/officeart/2005/8/layout/bList2#1"/>
    <dgm:cxn modelId="{4CB57FB3-DC47-4229-B479-38C9B318AC82}" type="presParOf" srcId="{8A6F2088-53FB-490D-9A83-4B0631088EA5}" destId="{7BF7A0A8-B58A-4F6F-95D8-14B870789D19}" srcOrd="2" destOrd="0" presId="urn:microsoft.com/office/officeart/2005/8/layout/bList2#1"/>
    <dgm:cxn modelId="{7117D2B6-0182-4030-A5C2-D52C7787830E}" type="presParOf" srcId="{7BF7A0A8-B58A-4F6F-95D8-14B870789D19}" destId="{9B8181C8-2146-4FBD-B220-6A6B62B0C2E9}" srcOrd="0" destOrd="0" presId="urn:microsoft.com/office/officeart/2005/8/layout/bList2#1"/>
    <dgm:cxn modelId="{0CA3CEC9-5629-4454-877D-40CA8A6B8BAD}" type="presParOf" srcId="{7BF7A0A8-B58A-4F6F-95D8-14B870789D19}" destId="{F114394F-8FC6-46AF-B157-30451FB08A3F}" srcOrd="1" destOrd="0" presId="urn:microsoft.com/office/officeart/2005/8/layout/bList2#1"/>
    <dgm:cxn modelId="{FBC895C0-06CE-4EE2-A575-8AF67CD84C1E}" type="presParOf" srcId="{7BF7A0A8-B58A-4F6F-95D8-14B870789D19}" destId="{10E73A9C-7FF8-4733-8AEF-EB84DD937848}" srcOrd="2" destOrd="0" presId="urn:microsoft.com/office/officeart/2005/8/layout/bList2#1"/>
    <dgm:cxn modelId="{80BBA02E-9917-4951-8C57-127CFE07536B}" type="presParOf" srcId="{7BF7A0A8-B58A-4F6F-95D8-14B870789D19}" destId="{A33C8D6D-B9D3-4709-9FDD-DC421D0A4D4A}" srcOrd="3" destOrd="0" presId="urn:microsoft.com/office/officeart/2005/8/layout/bList2#1"/>
    <dgm:cxn modelId="{3C165441-9EB1-4BC0-BD07-0E53DE22B5FA}" type="presParOf" srcId="{8A6F2088-53FB-490D-9A83-4B0631088EA5}" destId="{4DBBBBF9-DC0E-4F5C-B2E9-20ADC4C719B1}" srcOrd="3" destOrd="0" presId="urn:microsoft.com/office/officeart/2005/8/layout/bList2#1"/>
    <dgm:cxn modelId="{F2B3A728-9238-42D7-BD45-7D728C560D2C}" type="presParOf" srcId="{8A6F2088-53FB-490D-9A83-4B0631088EA5}" destId="{E65AA789-F762-4C8E-B747-2A999794661D}" srcOrd="4" destOrd="0" presId="urn:microsoft.com/office/officeart/2005/8/layout/bList2#1"/>
    <dgm:cxn modelId="{A4BEEE6C-5513-4520-A6C5-3E145A10D996}" type="presParOf" srcId="{E65AA789-F762-4C8E-B747-2A999794661D}" destId="{E3DA9B09-8FF6-4C2C-BA0F-4FC03093D08E}" srcOrd="0" destOrd="0" presId="urn:microsoft.com/office/officeart/2005/8/layout/bList2#1"/>
    <dgm:cxn modelId="{EAB6E053-3982-4ECC-8B1F-4D239CD7421F}" type="presParOf" srcId="{E65AA789-F762-4C8E-B747-2A999794661D}" destId="{052BB0C5-4464-4393-AB8E-BB91A6C1F166}" srcOrd="1" destOrd="0" presId="urn:microsoft.com/office/officeart/2005/8/layout/bList2#1"/>
    <dgm:cxn modelId="{A461C5F3-534B-4AC8-ADFF-C57E7F309B29}" type="presParOf" srcId="{E65AA789-F762-4C8E-B747-2A999794661D}" destId="{1B203D56-2743-49F2-BAF6-F20720D06289}" srcOrd="2" destOrd="0" presId="urn:microsoft.com/office/officeart/2005/8/layout/bList2#1"/>
    <dgm:cxn modelId="{BCC55973-589A-4927-85E4-5DF60D12C1AF}" type="presParOf" srcId="{E65AA789-F762-4C8E-B747-2A999794661D}" destId="{2995BA98-D456-4422-8C96-49C9AABA7E19}" srcOrd="3" destOrd="0" presId="urn:microsoft.com/office/officeart/2005/8/layout/bList2#1"/>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91A71-6459-4C44-948D-25C68E4AACE2}">
      <dsp:nvSpPr>
        <dsp:cNvPr id="0" name=""/>
        <dsp:cNvSpPr/>
      </dsp:nvSpPr>
      <dsp:spPr>
        <a:xfrm>
          <a:off x="1988" y="582552"/>
          <a:ext cx="1280596" cy="91470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ctr" anchorCtr="0">
          <a:noAutofit/>
        </a:bodyPr>
        <a:lstStyle/>
        <a:p>
          <a:pPr marL="114300" lvl="1" indent="-114300" algn="ctr" defTabSz="622300">
            <a:lnSpc>
              <a:spcPct val="90000"/>
            </a:lnSpc>
            <a:spcBef>
              <a:spcPct val="0"/>
            </a:spcBef>
            <a:spcAft>
              <a:spcPct val="15000"/>
            </a:spcAft>
            <a:buNone/>
          </a:pPr>
          <a:endParaRPr lang="ru-RU" sz="1400" kern="1200" dirty="0">
            <a:latin typeface="PT Sans" panose="020B0604020202020204" charset="-52"/>
          </a:endParaRPr>
        </a:p>
        <a:p>
          <a:pPr marL="114300" lvl="1" indent="-114300" algn="ctr" defTabSz="622300">
            <a:lnSpc>
              <a:spcPct val="90000"/>
            </a:lnSpc>
            <a:spcBef>
              <a:spcPct val="0"/>
            </a:spcBef>
            <a:spcAft>
              <a:spcPct val="15000"/>
            </a:spcAft>
            <a:buNone/>
          </a:pPr>
          <a:r>
            <a:rPr lang="ru-RU" sz="1400" kern="1200" dirty="0">
              <a:latin typeface="PT Sans" panose="020B0604020202020204" charset="-52"/>
            </a:rPr>
            <a:t>Аналитика</a:t>
          </a:r>
        </a:p>
        <a:p>
          <a:pPr marL="114300" lvl="1" indent="-114300" algn="ctr" defTabSz="622300">
            <a:lnSpc>
              <a:spcPct val="90000"/>
            </a:lnSpc>
            <a:spcBef>
              <a:spcPct val="0"/>
            </a:spcBef>
            <a:spcAft>
              <a:spcPct val="15000"/>
            </a:spcAft>
            <a:buNone/>
          </a:pPr>
          <a:endParaRPr lang="ru-RU" sz="1400" kern="1200" dirty="0">
            <a:latin typeface="PT Sans" panose="020B0604020202020204" charset="-52"/>
          </a:endParaRPr>
        </a:p>
      </dsp:txBody>
      <dsp:txXfrm>
        <a:off x="23421" y="603985"/>
        <a:ext cx="1237730" cy="893275"/>
      </dsp:txXfrm>
    </dsp:sp>
    <dsp:sp modelId="{F4B045C5-06E0-4CE4-907E-DEB35492B4E2}">
      <dsp:nvSpPr>
        <dsp:cNvPr id="0" name=""/>
        <dsp:cNvSpPr/>
      </dsp:nvSpPr>
      <dsp:spPr>
        <a:xfrm>
          <a:off x="303151" y="1293063"/>
          <a:ext cx="678271" cy="21771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endParaRPr lang="ru-RU" sz="1100" kern="1200" dirty="0"/>
        </a:p>
      </dsp:txBody>
      <dsp:txXfrm>
        <a:off x="303151" y="1293063"/>
        <a:ext cx="477655" cy="217715"/>
      </dsp:txXfrm>
    </dsp:sp>
    <dsp:sp modelId="{9604BA00-8411-4ACA-96EF-B47466353DA2}">
      <dsp:nvSpPr>
        <dsp:cNvPr id="0" name=""/>
        <dsp:cNvSpPr/>
      </dsp:nvSpPr>
      <dsp:spPr>
        <a:xfrm>
          <a:off x="386509" y="1241927"/>
          <a:ext cx="959075" cy="9590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1000" r="-3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181C8-2146-4FBD-B220-6A6B62B0C2E9}">
      <dsp:nvSpPr>
        <dsp:cNvPr id="0" name=""/>
        <dsp:cNvSpPr/>
      </dsp:nvSpPr>
      <dsp:spPr>
        <a:xfrm>
          <a:off x="1457042" y="582552"/>
          <a:ext cx="1297898" cy="91470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ctr" anchorCtr="0">
          <a:noAutofit/>
        </a:bodyPr>
        <a:lstStyle/>
        <a:p>
          <a:pPr marL="114300" lvl="1" indent="-114300" algn="ctr" defTabSz="622300">
            <a:lnSpc>
              <a:spcPct val="90000"/>
            </a:lnSpc>
            <a:spcBef>
              <a:spcPct val="0"/>
            </a:spcBef>
            <a:spcAft>
              <a:spcPct val="15000"/>
            </a:spcAft>
            <a:buFont typeface="Arial" panose="020B0604020202020204" pitchFamily="34" charset="0"/>
            <a:buNone/>
          </a:pPr>
          <a:r>
            <a:rPr lang="ru-RU" sz="1400" kern="1200" dirty="0">
              <a:latin typeface="PT Sans" panose="020B0604020202020204" charset="-52"/>
            </a:rPr>
            <a:t>Маркетплейс</a:t>
          </a:r>
        </a:p>
      </dsp:txBody>
      <dsp:txXfrm>
        <a:off x="1478475" y="603985"/>
        <a:ext cx="1255032" cy="893275"/>
      </dsp:txXfrm>
    </dsp:sp>
    <dsp:sp modelId="{10E73A9C-7FF8-4733-8AEF-EB84DD937848}">
      <dsp:nvSpPr>
        <dsp:cNvPr id="0" name=""/>
        <dsp:cNvSpPr/>
      </dsp:nvSpPr>
      <dsp:spPr>
        <a:xfrm>
          <a:off x="1766855" y="1876493"/>
          <a:ext cx="678271" cy="21771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endParaRPr lang="ru-RU" sz="1100" kern="1200" dirty="0"/>
        </a:p>
      </dsp:txBody>
      <dsp:txXfrm>
        <a:off x="1766855" y="1876493"/>
        <a:ext cx="477655" cy="217715"/>
      </dsp:txXfrm>
    </dsp:sp>
    <dsp:sp modelId="{A33C8D6D-B9D3-4709-9FDD-DC421D0A4D4A}">
      <dsp:nvSpPr>
        <dsp:cNvPr id="0" name=""/>
        <dsp:cNvSpPr/>
      </dsp:nvSpPr>
      <dsp:spPr>
        <a:xfrm>
          <a:off x="1862176" y="1225822"/>
          <a:ext cx="1044416" cy="9590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A9B09-8FF6-4C2C-BA0F-4FC03093D08E}">
      <dsp:nvSpPr>
        <dsp:cNvPr id="0" name=""/>
        <dsp:cNvSpPr/>
      </dsp:nvSpPr>
      <dsp:spPr>
        <a:xfrm>
          <a:off x="758245" y="2263122"/>
          <a:ext cx="1400650" cy="99942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ctr" anchorCtr="0">
          <a:noAutofit/>
        </a:bodyPr>
        <a:lstStyle/>
        <a:p>
          <a:pPr marL="114300" lvl="1" indent="-114300" algn="ctr" defTabSz="622300">
            <a:lnSpc>
              <a:spcPct val="90000"/>
            </a:lnSpc>
            <a:spcBef>
              <a:spcPct val="0"/>
            </a:spcBef>
            <a:spcAft>
              <a:spcPct val="15000"/>
            </a:spcAft>
            <a:buNone/>
          </a:pPr>
          <a:r>
            <a:rPr lang="ru-RU" sz="1400" kern="1200" dirty="0">
              <a:latin typeface="PT Sans" panose="020B0604020202020204" charset="-52"/>
            </a:rPr>
            <a:t>Сервисы</a:t>
          </a:r>
        </a:p>
      </dsp:txBody>
      <dsp:txXfrm>
        <a:off x="781663" y="2286540"/>
        <a:ext cx="1353814" cy="976007"/>
      </dsp:txXfrm>
    </dsp:sp>
    <dsp:sp modelId="{1B203D56-2743-49F2-BAF6-F20720D06289}">
      <dsp:nvSpPr>
        <dsp:cNvPr id="0" name=""/>
        <dsp:cNvSpPr/>
      </dsp:nvSpPr>
      <dsp:spPr>
        <a:xfrm>
          <a:off x="651732" y="3627509"/>
          <a:ext cx="678271" cy="21771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endParaRPr lang="ru-RU" sz="1100" kern="1200" dirty="0"/>
        </a:p>
      </dsp:txBody>
      <dsp:txXfrm>
        <a:off x="651732" y="3627509"/>
        <a:ext cx="477655" cy="217715"/>
      </dsp:txXfrm>
    </dsp:sp>
    <dsp:sp modelId="{2995BA98-D456-4422-8C96-49C9AABA7E19}">
      <dsp:nvSpPr>
        <dsp:cNvPr id="0" name=""/>
        <dsp:cNvSpPr/>
      </dsp:nvSpPr>
      <dsp:spPr>
        <a:xfrm>
          <a:off x="1702086" y="3005488"/>
          <a:ext cx="1162653" cy="10533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8E29F-B136-4320-B718-99224E7E1AF5}" type="datetimeFigureOut">
              <a:rPr lang="ru-RU" smtClean="0"/>
              <a:pPr/>
              <a:t>26.08.2021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FBA70-BD6B-4DB4-92D4-9CFF0251AC11}" type="slidenum">
              <a:rPr lang="ru-RU" smtClean="0"/>
              <a:pPr/>
              <a:t>‹#›</a:t>
            </a:fld>
            <a:endParaRPr lang="ru-RU"/>
          </a:p>
        </p:txBody>
      </p:sp>
    </p:spTree>
    <p:extLst>
      <p:ext uri="{BB962C8B-B14F-4D97-AF65-F5344CB8AC3E}">
        <p14:creationId xmlns:p14="http://schemas.microsoft.com/office/powerpoint/2010/main" val="152711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165421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11</a:t>
            </a:fld>
            <a:endParaRPr lang="ru-RU"/>
          </a:p>
        </p:txBody>
      </p:sp>
    </p:spTree>
    <p:extLst>
      <p:ext uri="{BB962C8B-B14F-4D97-AF65-F5344CB8AC3E}">
        <p14:creationId xmlns:p14="http://schemas.microsoft.com/office/powerpoint/2010/main" val="79504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33529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13</a:t>
            </a:fld>
            <a:endParaRPr lang="ru-RU"/>
          </a:p>
        </p:txBody>
      </p:sp>
    </p:spTree>
    <p:extLst>
      <p:ext uri="{BB962C8B-B14F-4D97-AF65-F5344CB8AC3E}">
        <p14:creationId xmlns:p14="http://schemas.microsoft.com/office/powerpoint/2010/main" val="160093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14</a:t>
            </a:fld>
            <a:endParaRPr lang="ru-RU"/>
          </a:p>
        </p:txBody>
      </p:sp>
    </p:spTree>
    <p:extLst>
      <p:ext uri="{BB962C8B-B14F-4D97-AF65-F5344CB8AC3E}">
        <p14:creationId xmlns:p14="http://schemas.microsoft.com/office/powerpoint/2010/main" val="117285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333529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latin typeface="+mn-lt"/>
                <a:ea typeface="+mn-ea"/>
                <a:cs typeface="+mn-cs"/>
              </a:rPr>
              <a:t>Инновационные разработки проводятся на базе технопарка "</a:t>
            </a:r>
            <a:r>
              <a:rPr lang="ru-RU" sz="1200" b="0" i="0" kern="1200" dirty="0" err="1">
                <a:solidFill>
                  <a:schemeClr val="tx1"/>
                </a:solidFill>
                <a:latin typeface="+mn-lt"/>
                <a:ea typeface="+mn-ea"/>
                <a:cs typeface="+mn-cs"/>
              </a:rPr>
              <a:t>Рамеев</a:t>
            </a:r>
            <a:r>
              <a:rPr lang="ru-RU" sz="1200" b="0" i="0" kern="1200" dirty="0">
                <a:solidFill>
                  <a:schemeClr val="tx1"/>
                </a:solidFill>
                <a:latin typeface="+mn-lt"/>
                <a:ea typeface="+mn-ea"/>
                <a:cs typeface="+mn-cs"/>
              </a:rPr>
              <a:t>", где работает биомедицинский кластер, обеспечивающий полный цикл от разработки, изготовления опытных образцов, испытаний на животных до серийного производства высокотехнологичных медицинских изделий. За прошлый год резидентами технопарка было произведено инновационной продукции на 2,6 миллиарда рублей. Это протезы клапанов сердца, коронарные </a:t>
            </a:r>
            <a:r>
              <a:rPr lang="ru-RU" sz="1200" b="0" i="0" kern="1200" dirty="0" err="1">
                <a:solidFill>
                  <a:schemeClr val="tx1"/>
                </a:solidFill>
                <a:latin typeface="+mn-lt"/>
                <a:ea typeface="+mn-ea"/>
                <a:cs typeface="+mn-cs"/>
              </a:rPr>
              <a:t>стенты</a:t>
            </a:r>
            <a:r>
              <a:rPr lang="ru-RU" sz="1200" b="0" i="0" kern="1200" dirty="0">
                <a:solidFill>
                  <a:schemeClr val="tx1"/>
                </a:solidFill>
                <a:latin typeface="+mn-lt"/>
                <a:ea typeface="+mn-ea"/>
                <a:cs typeface="+mn-cs"/>
              </a:rPr>
              <a:t> и катетеры, биологические материалы для реконструктивно-восстановительной  хирургии, протезы межпозвонковых дисков, титановые винты для фиксации позвоночника, шовный хирургический материал. Создано 1,4 тысячи высокопроизводительных рабочих мест.</a:t>
            </a:r>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16</a:t>
            </a:fld>
            <a:endParaRPr lang="ru-RU"/>
          </a:p>
        </p:txBody>
      </p:sp>
    </p:spTree>
    <p:extLst>
      <p:ext uri="{BB962C8B-B14F-4D97-AF65-F5344CB8AC3E}">
        <p14:creationId xmlns:p14="http://schemas.microsoft.com/office/powerpoint/2010/main" val="256929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17</a:t>
            </a:fld>
            <a:endParaRPr lang="ru-RU"/>
          </a:p>
        </p:txBody>
      </p:sp>
    </p:spTree>
    <p:extLst>
      <p:ext uri="{BB962C8B-B14F-4D97-AF65-F5344CB8AC3E}">
        <p14:creationId xmlns:p14="http://schemas.microsoft.com/office/powerpoint/2010/main" val="221110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18</a:t>
            </a:fld>
            <a:endParaRPr lang="ru-RU"/>
          </a:p>
        </p:txBody>
      </p:sp>
    </p:spTree>
    <p:extLst>
      <p:ext uri="{BB962C8B-B14F-4D97-AF65-F5344CB8AC3E}">
        <p14:creationId xmlns:p14="http://schemas.microsoft.com/office/powerpoint/2010/main" val="22656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19</a:t>
            </a:fld>
            <a:endParaRPr lang="ru-RU"/>
          </a:p>
        </p:txBody>
      </p:sp>
    </p:spTree>
    <p:extLst>
      <p:ext uri="{BB962C8B-B14F-4D97-AF65-F5344CB8AC3E}">
        <p14:creationId xmlns:p14="http://schemas.microsoft.com/office/powerpoint/2010/main" val="226568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255296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3</a:t>
            </a:fld>
            <a:endParaRPr lang="ru-RU"/>
          </a:p>
        </p:txBody>
      </p:sp>
    </p:spTree>
    <p:extLst>
      <p:ext uri="{BB962C8B-B14F-4D97-AF65-F5344CB8AC3E}">
        <p14:creationId xmlns:p14="http://schemas.microsoft.com/office/powerpoint/2010/main" val="3643305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255296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22</a:t>
            </a:fld>
            <a:endParaRPr lang="ru-RU"/>
          </a:p>
        </p:txBody>
      </p:sp>
    </p:spTree>
    <p:extLst>
      <p:ext uri="{BB962C8B-B14F-4D97-AF65-F5344CB8AC3E}">
        <p14:creationId xmlns:p14="http://schemas.microsoft.com/office/powerpoint/2010/main" val="22656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23</a:t>
            </a:fld>
            <a:endParaRPr lang="ru-RU"/>
          </a:p>
        </p:txBody>
      </p:sp>
    </p:spTree>
    <p:extLst>
      <p:ext uri="{BB962C8B-B14F-4D97-AF65-F5344CB8AC3E}">
        <p14:creationId xmlns:p14="http://schemas.microsoft.com/office/powerpoint/2010/main" val="4239532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pPr/>
              <a:t>24</a:t>
            </a:fld>
            <a:endParaRPr lang="ru-RU"/>
          </a:p>
        </p:txBody>
      </p:sp>
    </p:spTree>
    <p:extLst>
      <p:ext uri="{BB962C8B-B14F-4D97-AF65-F5344CB8AC3E}">
        <p14:creationId xmlns:p14="http://schemas.microsoft.com/office/powerpoint/2010/main" val="423953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412012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41406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41406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03056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103559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16283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5FBA70-BD6B-4DB4-92D4-9CFF0251AC11}"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382248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E2A4E2-329E-4A4B-B44A-A616ECC5691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4B5C5CD-7B78-4053-B74D-725447E6D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6C155FE-C85A-44DA-80A5-BFE260925188}"/>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D5DDC4F2-4524-42C3-B630-FCA2A5043F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FEF37A-025D-4335-B37C-EF2AECB78F07}"/>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80417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9EFC0D-7CE7-4054-944C-2B5771849FE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3D96205-B7DC-4FB1-B8CD-EECF46371FC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2C0994-9E76-4334-B397-1B129850CC6F}"/>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9758DAD9-D444-4E21-81C2-A75C98AD21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E29954-11B3-41F0-A9A7-2AF9960A124B}"/>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8913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5EDE96E-F4AC-4361-A59D-5284F89F2D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5FED631-8316-4373-9D4B-68D4747DCEF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DF2DD9D-12CD-4B84-9276-9A60DE6AA0EB}"/>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5B75BBD5-7646-46E9-B3A1-57DE994F0B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F23C25-D330-45E8-AD86-DB7A08B7BC42}"/>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08572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ABB643-B587-404A-8344-DB97C3FCD6D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68CBBD5-C95A-4304-99E1-5DA1102E255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6445E9-0EAD-4814-8A1B-BAE2A5E7C11F}"/>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8BD1EB48-4C60-4D6C-B25B-B8645124E4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E27CBD-4D2C-42B3-8D8A-7101AB53EE29}"/>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95119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49D51-8218-44DC-AE29-39D78A28B26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F01B9B5-4F62-4600-921E-332F9AB68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C75EB1D-5432-4EFF-9A1C-84857CDCE02D}"/>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BAF7DEA1-A965-4EE3-A9C3-B1D3C52F87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E3D38D-ACA6-4EC0-BB4C-6C1B2299A80C}"/>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386189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C1C70-BDD6-48E6-B53C-8C8A5579311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0471C2-9346-43DB-B120-950AFF60CC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1F305B-0EBE-4823-BB63-12943915AAC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2F16978-D488-4CA0-89EF-FA63FFA02E42}"/>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6" name="Нижний колонтитул 5">
            <a:extLst>
              <a:ext uri="{FF2B5EF4-FFF2-40B4-BE49-F238E27FC236}">
                <a16:creationId xmlns:a16="http://schemas.microsoft.com/office/drawing/2014/main" id="{991DD534-B533-4E8C-BAC7-52F3345684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AED044-067F-4A73-9AAD-C90E08001AB9}"/>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27996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2F35E6-A339-4F44-9622-9DEA622B032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F3D7D9C-8515-4B94-9508-FA159DE22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4981837-4D60-4858-B952-E2FB3BBE9E1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3A152B1-D8BD-4614-958B-113F9346A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165B602-C8B7-42EE-B631-B4BF7081A67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4C770B9-701F-40B6-AAA9-B270219EA8D7}"/>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8" name="Нижний колонтитул 7">
            <a:extLst>
              <a:ext uri="{FF2B5EF4-FFF2-40B4-BE49-F238E27FC236}">
                <a16:creationId xmlns:a16="http://schemas.microsoft.com/office/drawing/2014/main" id="{C22310EE-E8FE-46A5-8007-18A9F0B24C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A1A46E3-7D1D-4A54-BD9E-C7FFD1850147}"/>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162114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F4DD2-BD88-4707-BCEA-9D2718C4175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128B03-DC37-40BF-97ED-43D62DA5B7BC}"/>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4" name="Нижний колонтитул 3">
            <a:extLst>
              <a:ext uri="{FF2B5EF4-FFF2-40B4-BE49-F238E27FC236}">
                <a16:creationId xmlns:a16="http://schemas.microsoft.com/office/drawing/2014/main" id="{B212B847-E6C7-4FCC-B443-BDE74773B38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40E268B-FCFC-41A0-B78D-AD7F5F8107BC}"/>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74072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73A9EF4-5365-4FB8-BD85-AFB464ECD0FF}"/>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3" name="Нижний колонтитул 2">
            <a:extLst>
              <a:ext uri="{FF2B5EF4-FFF2-40B4-BE49-F238E27FC236}">
                <a16:creationId xmlns:a16="http://schemas.microsoft.com/office/drawing/2014/main" id="{30856D66-952D-4A5C-A1AB-0EDB032BE39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3256873-4C73-4E06-95C0-7018655F9E17}"/>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39807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4616C-7112-4C21-B9AB-C464E8D47B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CFA6F4E-AC6B-49E6-99CE-9200606B2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B24C889-F1A0-4E7C-A873-E707EBFA2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DD51719-5077-46EC-A991-42128E5E7F17}"/>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6" name="Нижний колонтитул 5">
            <a:extLst>
              <a:ext uri="{FF2B5EF4-FFF2-40B4-BE49-F238E27FC236}">
                <a16:creationId xmlns:a16="http://schemas.microsoft.com/office/drawing/2014/main" id="{98B16B4A-67C3-4FD0-A96A-22C0AFD247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70173C5-717B-4F3D-9BFE-E9D6B6A16C79}"/>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330329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5CB46-3021-4537-BA28-7170509A456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065A7DA-316D-4E94-81F5-EEBC5846E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3FDD228-7D09-4FA9-8E69-C96699C46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93F4B59-E515-4088-BADC-600D6B82FEBA}"/>
              </a:ext>
            </a:extLst>
          </p:cNvPr>
          <p:cNvSpPr>
            <a:spLocks noGrp="1"/>
          </p:cNvSpPr>
          <p:nvPr>
            <p:ph type="dt" sz="half" idx="10"/>
          </p:nvPr>
        </p:nvSpPr>
        <p:spPr/>
        <p:txBody>
          <a:bodyPr/>
          <a:lstStyle/>
          <a:p>
            <a:fld id="{4992B12E-09F9-4A42-8633-91B79DAE53B2}" type="datetimeFigureOut">
              <a:rPr lang="ru-RU" smtClean="0"/>
              <a:pPr/>
              <a:t>26.08.2021</a:t>
            </a:fld>
            <a:endParaRPr lang="ru-RU"/>
          </a:p>
        </p:txBody>
      </p:sp>
      <p:sp>
        <p:nvSpPr>
          <p:cNvPr id="6" name="Нижний колонтитул 5">
            <a:extLst>
              <a:ext uri="{FF2B5EF4-FFF2-40B4-BE49-F238E27FC236}">
                <a16:creationId xmlns:a16="http://schemas.microsoft.com/office/drawing/2014/main" id="{7DDB93C9-4273-4886-A7CC-C35C5B100E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C78BA5-2C60-45E5-BC1C-0E5DB6481CD3}"/>
              </a:ext>
            </a:extLst>
          </p:cNvPr>
          <p:cNvSpPr>
            <a:spLocks noGrp="1"/>
          </p:cNvSpPr>
          <p:nvPr>
            <p:ph type="sldNum" sz="quarter" idx="12"/>
          </p:nvPr>
        </p:nvSpPr>
        <p:spPr/>
        <p:txBody>
          <a:bodyPr/>
          <a:lstStyle/>
          <a:p>
            <a:fld id="{3C1822FF-6F83-4E26-93DF-E6DE79D7B39D}" type="slidenum">
              <a:rPr lang="ru-RU" smtClean="0"/>
              <a:pPr/>
              <a:t>‹#›</a:t>
            </a:fld>
            <a:endParaRPr lang="ru-RU"/>
          </a:p>
        </p:txBody>
      </p:sp>
    </p:spTree>
    <p:extLst>
      <p:ext uri="{BB962C8B-B14F-4D97-AF65-F5344CB8AC3E}">
        <p14:creationId xmlns:p14="http://schemas.microsoft.com/office/powerpoint/2010/main" val="24333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0841F3-1442-45DA-992E-A959969C3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61045B3-FF43-4CFF-81F8-6A1632002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8D6405-8B8B-496D-940B-777F4CCC4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2B12E-09F9-4A42-8633-91B79DAE53B2}" type="datetimeFigureOut">
              <a:rPr lang="ru-RU" smtClean="0"/>
              <a:pPr/>
              <a:t>26.08.2021</a:t>
            </a:fld>
            <a:endParaRPr lang="ru-RU"/>
          </a:p>
        </p:txBody>
      </p:sp>
      <p:sp>
        <p:nvSpPr>
          <p:cNvPr id="5" name="Нижний колонтитул 4">
            <a:extLst>
              <a:ext uri="{FF2B5EF4-FFF2-40B4-BE49-F238E27FC236}">
                <a16:creationId xmlns:a16="http://schemas.microsoft.com/office/drawing/2014/main" id="{8FE8012C-E990-44BB-8052-A055E1642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EEDB793-D120-4A2A-AB46-88D5FB97C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22FF-6F83-4E26-93DF-E6DE79D7B39D}" type="slidenum">
              <a:rPr lang="ru-RU" smtClean="0"/>
              <a:pPr/>
              <a:t>‹#›</a:t>
            </a:fld>
            <a:endParaRPr lang="ru-RU"/>
          </a:p>
        </p:txBody>
      </p:sp>
    </p:spTree>
    <p:extLst>
      <p:ext uri="{BB962C8B-B14F-4D97-AF65-F5344CB8AC3E}">
        <p14:creationId xmlns:p14="http://schemas.microsoft.com/office/powerpoint/2010/main" val="75807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jpe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jpe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jpe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34" Type="http://schemas.microsoft.com/office/2007/relationships/diagramDrawing" Target="../diagrams/drawing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diagramColors" Target="../diagrams/colors1.xml"/><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diagramQuickStyle" Target="../diagrams/quickStyle1.xml"/><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diagramData" Target="../diagrams/data1.xml"/><Relationship Id="rId35" Type="http://schemas.openxmlformats.org/officeDocument/2006/relationships/image" Target="../media/image32.png"/><Relationship Id="rId8"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jpeg"/><Relationship Id="rId7"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jpe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jpe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7.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F6EB53-C422-4B45-8173-FC07B262AD90}"/>
              </a:ext>
            </a:extLst>
          </p:cNvPr>
          <p:cNvSpPr>
            <a:spLocks noGrp="1"/>
          </p:cNvSpPr>
          <p:nvPr>
            <p:ph type="ctrTitle"/>
          </p:nvPr>
        </p:nvSpPr>
        <p:spPr>
          <a:xfrm>
            <a:off x="1521004" y="1968413"/>
            <a:ext cx="9144000" cy="1717041"/>
          </a:xfrm>
        </p:spPr>
        <p:txBody>
          <a:bodyPr anchor="ctr">
            <a:noAutofit/>
          </a:bodyPr>
          <a:lstStyle/>
          <a:p>
            <a:pPr>
              <a:lnSpc>
                <a:spcPct val="150000"/>
              </a:lnSpc>
            </a:pPr>
            <a:r>
              <a:rPr lang="ru-RU" sz="4400" b="1" dirty="0">
                <a:solidFill>
                  <a:schemeClr val="bg1"/>
                </a:solidFill>
                <a:latin typeface="PT Sans" panose="020B0503020203020204" pitchFamily="34" charset="-52"/>
              </a:rPr>
              <a:t>«Инженерия будущего»</a:t>
            </a:r>
            <a:br>
              <a:rPr lang="ru-RU" sz="4400" b="1" dirty="0">
                <a:solidFill>
                  <a:schemeClr val="bg1"/>
                </a:solidFill>
                <a:latin typeface="PT Sans" panose="020B0503020203020204" pitchFamily="34" charset="-52"/>
              </a:rPr>
            </a:br>
            <a:r>
              <a:rPr lang="ru-RU" sz="2800" b="1" dirty="0">
                <a:solidFill>
                  <a:schemeClr val="bg1"/>
                </a:solidFill>
                <a:latin typeface="PT Sans" panose="020B0503020203020204" pitchFamily="34" charset="-52"/>
              </a:rPr>
              <a:t>научно-образовательный центр мирового уровня</a:t>
            </a:r>
          </a:p>
        </p:txBody>
      </p:sp>
      <p:sp>
        <p:nvSpPr>
          <p:cNvPr id="3" name="Подзаголовок 2">
            <a:extLst>
              <a:ext uri="{FF2B5EF4-FFF2-40B4-BE49-F238E27FC236}">
                <a16:creationId xmlns:a16="http://schemas.microsoft.com/office/drawing/2014/main" id="{D0FF130E-0216-453D-80FF-166F5E5ABC23}"/>
              </a:ext>
            </a:extLst>
          </p:cNvPr>
          <p:cNvSpPr>
            <a:spLocks noGrp="1"/>
          </p:cNvSpPr>
          <p:nvPr>
            <p:ph type="subTitle" idx="1"/>
          </p:nvPr>
        </p:nvSpPr>
        <p:spPr>
          <a:xfrm>
            <a:off x="1524000" y="4065654"/>
            <a:ext cx="9144000" cy="1178560"/>
          </a:xfrm>
        </p:spPr>
        <p:txBody>
          <a:bodyPr anchor="b">
            <a:normAutofit/>
          </a:bodyPr>
          <a:lstStyle/>
          <a:p>
            <a:pPr algn="ctr"/>
            <a:r>
              <a:rPr lang="ru-RU" sz="1600" dirty="0">
                <a:solidFill>
                  <a:srgbClr val="FFFFFF"/>
                </a:solidFill>
                <a:latin typeface="PT Sans" panose="020B0604020202020204" charset="-52"/>
                <a:ea typeface="Tahoma" panose="020B0604030504040204" pitchFamily="34" charset="0"/>
                <a:cs typeface="Tahoma" panose="020B0604030504040204" pitchFamily="34" charset="0"/>
                <a:sym typeface="PT Sans"/>
              </a:rPr>
              <a:t>Создавая будущее </a:t>
            </a:r>
          </a:p>
          <a:p>
            <a:pPr algn="ctr"/>
            <a:r>
              <a:rPr lang="ru-RU" sz="1600" dirty="0">
                <a:solidFill>
                  <a:srgbClr val="FFFFFF"/>
                </a:solidFill>
                <a:latin typeface="PT Sans" panose="020B0604020202020204" charset="-52"/>
                <a:ea typeface="Tahoma" panose="020B0604030504040204" pitchFamily="34" charset="0"/>
                <a:cs typeface="Tahoma" panose="020B0604030504040204" pitchFamily="34" charset="0"/>
                <a:sym typeface="PT Sans"/>
              </a:rPr>
              <a:t>#</a:t>
            </a:r>
            <a:r>
              <a:rPr lang="en-US" sz="1600" dirty="0" err="1">
                <a:solidFill>
                  <a:srgbClr val="FFFFFF"/>
                </a:solidFill>
                <a:latin typeface="PT Sans" panose="020B0604020202020204" charset="-52"/>
                <a:ea typeface="Tahoma" panose="020B0604030504040204" pitchFamily="34" charset="0"/>
                <a:cs typeface="Tahoma" panose="020B0604030504040204" pitchFamily="34" charset="0"/>
                <a:sym typeface="PT Sans"/>
              </a:rPr>
              <a:t>EngineTheFuture</a:t>
            </a:r>
            <a:endParaRPr lang="en-US" sz="1600" dirty="0">
              <a:solidFill>
                <a:srgbClr val="FFFFFF"/>
              </a:solidFill>
              <a:latin typeface="PT Sans" panose="020B0604020202020204" charset="-52"/>
              <a:ea typeface="Tahoma" panose="020B0604030504040204" pitchFamily="34" charset="0"/>
              <a:cs typeface="Tahoma" panose="020B0604030504040204" pitchFamily="34" charset="0"/>
              <a:sym typeface="PT Sans"/>
            </a:endParaRPr>
          </a:p>
        </p:txBody>
      </p:sp>
    </p:spTree>
    <p:extLst>
      <p:ext uri="{BB962C8B-B14F-4D97-AF65-F5344CB8AC3E}">
        <p14:creationId xmlns:p14="http://schemas.microsoft.com/office/powerpoint/2010/main" val="334484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554480" y="31750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10</a:t>
            </a:fld>
            <a:endParaRPr lang="ru-RU" sz="1800" b="1" dirty="0">
              <a:solidFill>
                <a:prstClr val="white"/>
              </a:solidFill>
              <a:latin typeface="PT Sans" panose="020B0503020203020204" pitchFamily="34" charset="-52"/>
            </a:endParaRPr>
          </a:p>
        </p:txBody>
      </p:sp>
      <p:pic>
        <p:nvPicPr>
          <p:cNvPr id="5" name="Рисунок 4"/>
          <p:cNvPicPr>
            <a:picLocks noChangeAspect="1"/>
          </p:cNvPicPr>
          <p:nvPr/>
        </p:nvPicPr>
        <p:blipFill rotWithShape="1">
          <a:blip r:embed="rId4" cstate="print"/>
          <a:srcRect l="1894" r="78685"/>
          <a:stretch/>
        </p:blipFill>
        <p:spPr>
          <a:xfrm>
            <a:off x="9491885" y="1632641"/>
            <a:ext cx="1673955" cy="4224087"/>
          </a:xfrm>
          <a:prstGeom prst="rect">
            <a:avLst/>
          </a:prstGeom>
        </p:spPr>
      </p:pic>
      <p:pic>
        <p:nvPicPr>
          <p:cNvPr id="9" name="Рисунок 8">
            <a:extLst>
              <a:ext uri="{FF2B5EF4-FFF2-40B4-BE49-F238E27FC236}">
                <a16:creationId xmlns:a16="http://schemas.microsoft.com/office/drawing/2014/main" id="{B3229151-6297-478C-ADF0-13BB7E63CD54}"/>
              </a:ext>
            </a:extLst>
          </p:cNvPr>
          <p:cNvPicPr>
            <a:picLocks noChangeAspect="1"/>
          </p:cNvPicPr>
          <p:nvPr/>
        </p:nvPicPr>
        <p:blipFill rotWithShape="1">
          <a:blip r:embed="rId4" cstate="print"/>
          <a:srcRect l="67231" r="15754" b="4449"/>
          <a:stretch/>
        </p:blipFill>
        <p:spPr>
          <a:xfrm>
            <a:off x="715586" y="1714319"/>
            <a:ext cx="1582722" cy="4355836"/>
          </a:xfrm>
          <a:prstGeom prst="rect">
            <a:avLst/>
          </a:prstGeom>
        </p:spPr>
      </p:pic>
      <p:pic>
        <p:nvPicPr>
          <p:cNvPr id="11" name="Рисунок 10">
            <a:extLst>
              <a:ext uri="{FF2B5EF4-FFF2-40B4-BE49-F238E27FC236}">
                <a16:creationId xmlns:a16="http://schemas.microsoft.com/office/drawing/2014/main" id="{C51F2B3F-FE80-426E-AF28-57545AC9456F}"/>
              </a:ext>
            </a:extLst>
          </p:cNvPr>
          <p:cNvPicPr>
            <a:picLocks noChangeAspect="1"/>
          </p:cNvPicPr>
          <p:nvPr/>
        </p:nvPicPr>
        <p:blipFill rotWithShape="1">
          <a:blip r:embed="rId5" cstate="print"/>
          <a:srcRect l="40729" t="3150" r="39771"/>
          <a:stretch/>
        </p:blipFill>
        <p:spPr>
          <a:xfrm>
            <a:off x="5288191" y="1818477"/>
            <a:ext cx="1615618" cy="3368531"/>
          </a:xfrm>
          <a:prstGeom prst="rect">
            <a:avLst/>
          </a:prstGeom>
        </p:spPr>
      </p:pic>
      <p:pic>
        <p:nvPicPr>
          <p:cNvPr id="14" name="Рисунок 13">
            <a:extLst>
              <a:ext uri="{FF2B5EF4-FFF2-40B4-BE49-F238E27FC236}">
                <a16:creationId xmlns:a16="http://schemas.microsoft.com/office/drawing/2014/main" id="{21AAC950-D997-49DA-9E78-EE0FD3E614D5}"/>
              </a:ext>
            </a:extLst>
          </p:cNvPr>
          <p:cNvPicPr>
            <a:picLocks noChangeAspect="1"/>
          </p:cNvPicPr>
          <p:nvPr/>
        </p:nvPicPr>
        <p:blipFill rotWithShape="1">
          <a:blip r:embed="rId6" cstate="print"/>
          <a:srcRect l="22121" r="57694" b="23974"/>
          <a:stretch/>
        </p:blipFill>
        <p:spPr>
          <a:xfrm>
            <a:off x="7439322" y="1847012"/>
            <a:ext cx="1517050" cy="2806289"/>
          </a:xfrm>
          <a:prstGeom prst="rect">
            <a:avLst/>
          </a:prstGeom>
        </p:spPr>
      </p:pic>
      <p:sp>
        <p:nvSpPr>
          <p:cNvPr id="17" name="Google Shape;249;p17">
            <a:extLst>
              <a:ext uri="{FF2B5EF4-FFF2-40B4-BE49-F238E27FC236}">
                <a16:creationId xmlns:a16="http://schemas.microsoft.com/office/drawing/2014/main" id="{986E4271-EF85-4860-B688-A7D0AC32F065}"/>
              </a:ext>
            </a:extLst>
          </p:cNvPr>
          <p:cNvSpPr txBox="1"/>
          <p:nvPr/>
        </p:nvSpPr>
        <p:spPr>
          <a:xfrm>
            <a:off x="2071173" y="852642"/>
            <a:ext cx="8335377" cy="419966"/>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Академическое и научное сообщество</a:t>
            </a:r>
            <a:endParaRPr sz="1600" b="1" dirty="0">
              <a:solidFill>
                <a:schemeClr val="bg2">
                  <a:lumMod val="10000"/>
                </a:schemeClr>
              </a:solidFill>
              <a:latin typeface="PT Sans" panose="020B0604020202020204" charset="-52"/>
              <a:ea typeface="Calibri"/>
              <a:cs typeface="Calibri"/>
              <a:sym typeface="Calibri"/>
            </a:endParaRPr>
          </a:p>
        </p:txBody>
      </p:sp>
      <p:pic>
        <p:nvPicPr>
          <p:cNvPr id="21" name="object 24">
            <a:extLst>
              <a:ext uri="{FF2B5EF4-FFF2-40B4-BE49-F238E27FC236}">
                <a16:creationId xmlns:a16="http://schemas.microsoft.com/office/drawing/2014/main" id="{5677CB0B-159F-4D34-9092-8C0A0C585400}"/>
              </a:ext>
            </a:extLst>
          </p:cNvPr>
          <p:cNvPicPr/>
          <p:nvPr/>
        </p:nvPicPr>
        <p:blipFill>
          <a:blip r:embed="rId7" cstate="print"/>
          <a:stretch>
            <a:fillRect/>
          </a:stretch>
        </p:blipFill>
        <p:spPr>
          <a:xfrm>
            <a:off x="3178073" y="1989389"/>
            <a:ext cx="1230355" cy="1187711"/>
          </a:xfrm>
          <a:prstGeom prst="rect">
            <a:avLst/>
          </a:prstGeom>
        </p:spPr>
      </p:pic>
      <p:pic>
        <p:nvPicPr>
          <p:cNvPr id="22" name="object 13">
            <a:extLst>
              <a:ext uri="{FF2B5EF4-FFF2-40B4-BE49-F238E27FC236}">
                <a16:creationId xmlns:a16="http://schemas.microsoft.com/office/drawing/2014/main" id="{84D4E3E2-93CB-4EDC-84FA-3652F58E7EA3}"/>
              </a:ext>
            </a:extLst>
          </p:cNvPr>
          <p:cNvPicPr/>
          <p:nvPr/>
        </p:nvPicPr>
        <p:blipFill>
          <a:blip r:embed="rId8" cstate="print"/>
          <a:stretch>
            <a:fillRect/>
          </a:stretch>
        </p:blipFill>
        <p:spPr>
          <a:xfrm>
            <a:off x="3017969" y="3360561"/>
            <a:ext cx="1410415" cy="341232"/>
          </a:xfrm>
          <a:prstGeom prst="rect">
            <a:avLst/>
          </a:prstGeom>
        </p:spPr>
      </p:pic>
      <p:pic>
        <p:nvPicPr>
          <p:cNvPr id="23" name="object 19">
            <a:extLst>
              <a:ext uri="{FF2B5EF4-FFF2-40B4-BE49-F238E27FC236}">
                <a16:creationId xmlns:a16="http://schemas.microsoft.com/office/drawing/2014/main" id="{E38FC474-95DE-4C40-BC48-847A4D398DF0}"/>
              </a:ext>
            </a:extLst>
          </p:cNvPr>
          <p:cNvPicPr/>
          <p:nvPr/>
        </p:nvPicPr>
        <p:blipFill>
          <a:blip r:embed="rId9" cstate="print"/>
          <a:stretch>
            <a:fillRect/>
          </a:stretch>
        </p:blipFill>
        <p:spPr>
          <a:xfrm>
            <a:off x="3088042" y="3892237"/>
            <a:ext cx="1410415" cy="2113121"/>
          </a:xfrm>
          <a:prstGeom prst="rect">
            <a:avLst/>
          </a:prstGeom>
        </p:spPr>
      </p:pic>
    </p:spTree>
    <p:extLst>
      <p:ext uri="{BB962C8B-B14F-4D97-AF65-F5344CB8AC3E}">
        <p14:creationId xmlns:p14="http://schemas.microsoft.com/office/powerpoint/2010/main" val="169728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8" name="Прямоугольник 37"/>
          <p:cNvSpPr/>
          <p:nvPr/>
        </p:nvSpPr>
        <p:spPr>
          <a:xfrm>
            <a:off x="1054393" y="3519305"/>
            <a:ext cx="4441372" cy="1635559"/>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04651" y="173290"/>
            <a:ext cx="9611360" cy="769441"/>
          </a:xfrm>
        </p:spPr>
        <p:txBody>
          <a:bodyPr anchor="t">
            <a:normAutofit/>
          </a:bodyPr>
          <a:lstStyle/>
          <a:p>
            <a:pPr algn="ctr"/>
            <a:r>
              <a:rPr lang="ru-RU" sz="2800" b="1" dirty="0">
                <a:latin typeface="PT Sans" panose="020B0503020203020204" pitchFamily="34" charset="-52"/>
              </a:rPr>
              <a:t>Управляющий совет НОЦ</a:t>
            </a:r>
          </a:p>
        </p:txBody>
      </p:sp>
      <p:sp>
        <p:nvSpPr>
          <p:cNvPr id="44" name="Google Shape;270;p17">
            <a:extLst>
              <a:ext uri="{FF2B5EF4-FFF2-40B4-BE49-F238E27FC236}">
                <a16:creationId xmlns:a16="http://schemas.microsoft.com/office/drawing/2014/main" id="{904D788C-8F2B-4590-826D-E0DC1983C192}"/>
              </a:ext>
            </a:extLst>
          </p:cNvPr>
          <p:cNvSpPr txBox="1"/>
          <p:nvPr/>
        </p:nvSpPr>
        <p:spPr>
          <a:xfrm>
            <a:off x="3875806" y="698643"/>
            <a:ext cx="4246511" cy="569422"/>
          </a:xfrm>
          <a:prstGeom prst="rect">
            <a:avLst/>
          </a:prstGeom>
          <a:solidFill>
            <a:srgbClr val="5B9BD5"/>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sym typeface="Calibri"/>
              </a:rPr>
              <a:t>Сопредседатели управляющего совета</a:t>
            </a:r>
            <a:endParaRPr b="1" dirty="0">
              <a:solidFill>
                <a:srgbClr val="002060"/>
              </a:solidFill>
              <a:latin typeface="PT Sans" panose="020B0604020202020204" charset="-52"/>
              <a:ea typeface="Calibri"/>
              <a:cs typeface="Calibri"/>
              <a:sym typeface="Calibri"/>
            </a:endParaRPr>
          </a:p>
        </p:txBody>
      </p:sp>
      <p:sp>
        <p:nvSpPr>
          <p:cNvPr id="48" name="Google Shape;270;p17">
            <a:extLst>
              <a:ext uri="{FF2B5EF4-FFF2-40B4-BE49-F238E27FC236}">
                <a16:creationId xmlns:a16="http://schemas.microsoft.com/office/drawing/2014/main" id="{904D788C-8F2B-4590-826D-E0DC1983C192}"/>
              </a:ext>
            </a:extLst>
          </p:cNvPr>
          <p:cNvSpPr txBox="1"/>
          <p:nvPr/>
        </p:nvSpPr>
        <p:spPr>
          <a:xfrm>
            <a:off x="2370924" y="2155430"/>
            <a:ext cx="7077155" cy="330417"/>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sym typeface="Calibri"/>
              </a:rPr>
              <a:t>Заместители  </a:t>
            </a:r>
            <a:endParaRPr b="1" dirty="0">
              <a:solidFill>
                <a:srgbClr val="002060"/>
              </a:solidFill>
              <a:latin typeface="PT Sans" panose="020B0604020202020204" charset="-52"/>
              <a:ea typeface="Calibri"/>
              <a:cs typeface="Calibri"/>
              <a:sym typeface="Calibri"/>
            </a:endParaRPr>
          </a:p>
        </p:txBody>
      </p:sp>
      <p:sp>
        <p:nvSpPr>
          <p:cNvPr id="66" name="Прямоугольник 65"/>
          <p:cNvSpPr/>
          <p:nvPr/>
        </p:nvSpPr>
        <p:spPr>
          <a:xfrm>
            <a:off x="1143448" y="3719695"/>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Ульяновская область</a:t>
            </a:r>
          </a:p>
        </p:txBody>
      </p:sp>
      <p:sp>
        <p:nvSpPr>
          <p:cNvPr id="67" name="Прямоугольник 66"/>
          <p:cNvSpPr/>
          <p:nvPr/>
        </p:nvSpPr>
        <p:spPr>
          <a:xfrm>
            <a:off x="1143448" y="4209735"/>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Пензенская область</a:t>
            </a:r>
          </a:p>
        </p:txBody>
      </p:sp>
      <p:sp>
        <p:nvSpPr>
          <p:cNvPr id="68" name="Прямоугольник 67"/>
          <p:cNvSpPr/>
          <p:nvPr/>
        </p:nvSpPr>
        <p:spPr>
          <a:xfrm>
            <a:off x="3316725" y="3733832"/>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Тамбовская область</a:t>
            </a:r>
          </a:p>
        </p:txBody>
      </p:sp>
      <p:sp>
        <p:nvSpPr>
          <p:cNvPr id="69" name="Прямоугольник 68"/>
          <p:cNvSpPr/>
          <p:nvPr/>
        </p:nvSpPr>
        <p:spPr>
          <a:xfrm>
            <a:off x="3316725" y="4209735"/>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Республика Мордовия</a:t>
            </a:r>
          </a:p>
        </p:txBody>
      </p:sp>
      <p:sp>
        <p:nvSpPr>
          <p:cNvPr id="70" name="Прямоугольник 69"/>
          <p:cNvSpPr/>
          <p:nvPr/>
        </p:nvSpPr>
        <p:spPr>
          <a:xfrm>
            <a:off x="1143447" y="4699775"/>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Чувашская Республика</a:t>
            </a:r>
          </a:p>
        </p:txBody>
      </p:sp>
      <p:sp>
        <p:nvSpPr>
          <p:cNvPr id="71" name="TextBox 70"/>
          <p:cNvSpPr txBox="1"/>
          <p:nvPr/>
        </p:nvSpPr>
        <p:spPr>
          <a:xfrm>
            <a:off x="1054393" y="2768726"/>
            <a:ext cx="4441372" cy="588491"/>
          </a:xfrm>
          <a:prstGeom prst="rect">
            <a:avLst/>
          </a:prstGeom>
          <a:solidFill>
            <a:srgbClr val="8EBAE2"/>
          </a:solidFill>
          <a:ln>
            <a:noFill/>
          </a:ln>
        </p:spPr>
        <p:txBody>
          <a:bodyPr spcFirstLastPara="1" wrap="square" lIns="68569" tIns="68569" rIns="68569" bIns="68569" anchor="ctr" anchorCtr="0">
            <a:noAutofit/>
          </a:bodyPr>
          <a:lstStyle>
            <a:defPPr>
              <a:defRPr lang="ru-RU"/>
            </a:defPPr>
            <a:lvl1pPr algn="ctr">
              <a:buSzPts val="1200"/>
              <a:defRPr b="1">
                <a:solidFill>
                  <a:srgbClr val="002060"/>
                </a:solidFill>
                <a:latin typeface="PT Sans" panose="020B0604020202020204" charset="-52"/>
                <a:ea typeface="Calibri"/>
                <a:cs typeface="Calibri"/>
              </a:defRPr>
            </a:lvl1pPr>
          </a:lstStyle>
          <a:p>
            <a:r>
              <a:rPr lang="ru-RU" dirty="0"/>
              <a:t>от регионов-</a:t>
            </a:r>
            <a:r>
              <a:rPr lang="ru-RU" dirty="0" err="1"/>
              <a:t>соинициаторов</a:t>
            </a:r>
            <a:r>
              <a:rPr lang="ru-RU" dirty="0"/>
              <a:t> НОЦ</a:t>
            </a:r>
          </a:p>
        </p:txBody>
      </p:sp>
      <p:sp>
        <p:nvSpPr>
          <p:cNvPr id="72" name="TextBox 71"/>
          <p:cNvSpPr txBox="1"/>
          <p:nvPr/>
        </p:nvSpPr>
        <p:spPr>
          <a:xfrm>
            <a:off x="5806246" y="2768726"/>
            <a:ext cx="4725120" cy="572103"/>
          </a:xfrm>
          <a:prstGeom prst="rect">
            <a:avLst/>
          </a:prstGeom>
          <a:solidFill>
            <a:srgbClr val="8EBAE2"/>
          </a:solidFill>
          <a:ln>
            <a:noFill/>
          </a:ln>
        </p:spPr>
        <p:txBody>
          <a:bodyPr spcFirstLastPara="1" wrap="square" lIns="68569" tIns="68569" rIns="68569" bIns="68569" anchor="ctr" anchorCtr="0">
            <a:noAutofit/>
          </a:bodyPr>
          <a:lstStyle>
            <a:defPPr>
              <a:defRPr lang="ru-RU"/>
            </a:defPPr>
            <a:lvl1pPr algn="ctr">
              <a:buSzPts val="1200"/>
              <a:defRPr b="1">
                <a:solidFill>
                  <a:srgbClr val="002060"/>
                </a:solidFill>
                <a:latin typeface="PT Sans" panose="020B0604020202020204" charset="-52"/>
                <a:ea typeface="Calibri"/>
                <a:cs typeface="Calibri"/>
              </a:defRPr>
            </a:lvl1pPr>
          </a:lstStyle>
          <a:p>
            <a:r>
              <a:rPr lang="ru-RU" dirty="0"/>
              <a:t>от участников НОЦ</a:t>
            </a:r>
          </a:p>
        </p:txBody>
      </p:sp>
      <p:sp>
        <p:nvSpPr>
          <p:cNvPr id="73" name="Прямоугольник 72"/>
          <p:cNvSpPr/>
          <p:nvPr/>
        </p:nvSpPr>
        <p:spPr>
          <a:xfrm>
            <a:off x="5806245" y="3693205"/>
            <a:ext cx="2150223" cy="133023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latin typeface="Arial" panose="020B0604020202020204" pitchFamily="34" charset="0"/>
                <a:cs typeface="Arial" panose="020B0604020202020204" pitchFamily="34" charset="0"/>
              </a:rPr>
              <a:t>Индустриальные партнеры</a:t>
            </a:r>
          </a:p>
        </p:txBody>
      </p:sp>
      <p:sp>
        <p:nvSpPr>
          <p:cNvPr id="74" name="Прямоугольник 73"/>
          <p:cNvSpPr/>
          <p:nvPr/>
        </p:nvSpPr>
        <p:spPr>
          <a:xfrm>
            <a:off x="8133741" y="3719694"/>
            <a:ext cx="2397625" cy="1303745"/>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latin typeface="Arial" panose="020B0604020202020204" pitchFamily="34" charset="0"/>
                <a:cs typeface="Arial" panose="020B0604020202020204" pitchFamily="34" charset="0"/>
              </a:rPr>
              <a:t>Научно-образовательные организации</a:t>
            </a:r>
          </a:p>
        </p:txBody>
      </p:sp>
      <p:cxnSp>
        <p:nvCxnSpPr>
          <p:cNvPr id="7" name="Соединительная линия уступом 6"/>
          <p:cNvCxnSpPr>
            <a:cxnSpLocks/>
            <a:stCxn id="44" idx="2"/>
            <a:endCxn id="48" idx="0"/>
          </p:cNvCxnSpPr>
          <p:nvPr/>
        </p:nvCxnSpPr>
        <p:spPr>
          <a:xfrm rot="5400000">
            <a:off x="5510600" y="1666967"/>
            <a:ext cx="887365" cy="89560"/>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cxnSpLocks/>
            <a:stCxn id="48" idx="2"/>
            <a:endCxn id="71" idx="0"/>
          </p:cNvCxnSpPr>
          <p:nvPr/>
        </p:nvCxnSpPr>
        <p:spPr>
          <a:xfrm rot="5400000">
            <a:off x="4450852" y="1310075"/>
            <a:ext cx="282879" cy="2634423"/>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cxnSpLocks/>
            <a:stCxn id="48" idx="2"/>
            <a:endCxn id="72" idx="0"/>
          </p:cNvCxnSpPr>
          <p:nvPr/>
        </p:nvCxnSpPr>
        <p:spPr>
          <a:xfrm rot="16200000" flipH="1">
            <a:off x="6897715" y="1497634"/>
            <a:ext cx="282879" cy="2259304"/>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Соединительная линия уступом 19"/>
          <p:cNvCxnSpPr>
            <a:cxnSpLocks/>
            <a:stCxn id="72" idx="2"/>
            <a:endCxn id="73" idx="0"/>
          </p:cNvCxnSpPr>
          <p:nvPr/>
        </p:nvCxnSpPr>
        <p:spPr>
          <a:xfrm rot="5400000">
            <a:off x="7348894" y="2873293"/>
            <a:ext cx="352376" cy="1287449"/>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a:cxnSpLocks/>
            <a:stCxn id="72" idx="2"/>
            <a:endCxn id="74" idx="0"/>
          </p:cNvCxnSpPr>
          <p:nvPr/>
        </p:nvCxnSpPr>
        <p:spPr>
          <a:xfrm rot="16200000" flipH="1">
            <a:off x="8561248" y="2948387"/>
            <a:ext cx="378865" cy="1163748"/>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3316726" y="4723039"/>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Самарская область</a:t>
            </a:r>
          </a:p>
        </p:txBody>
      </p:sp>
      <p:sp>
        <p:nvSpPr>
          <p:cNvPr id="92" name="TextBox 91"/>
          <p:cNvSpPr txBox="1"/>
          <p:nvPr/>
        </p:nvSpPr>
        <p:spPr>
          <a:xfrm>
            <a:off x="3705463" y="1555375"/>
            <a:ext cx="762388" cy="276999"/>
          </a:xfrm>
          <a:prstGeom prst="rect">
            <a:avLst/>
          </a:prstGeom>
          <a:noFill/>
        </p:spPr>
        <p:txBody>
          <a:bodyPr wrap="none" rtlCol="0">
            <a:spAutoFit/>
          </a:bodyPr>
          <a:lstStyle/>
          <a:p>
            <a:r>
              <a:rPr lang="ru-RU" sz="1200" b="1" i="1" dirty="0">
                <a:solidFill>
                  <a:schemeClr val="tx1">
                    <a:lumMod val="75000"/>
                    <a:lumOff val="25000"/>
                  </a:schemeClr>
                </a:solidFill>
                <a:latin typeface="Arial" pitchFamily="34" charset="0"/>
                <a:cs typeface="Arial" pitchFamily="34" charset="0"/>
              </a:rPr>
              <a:t>Самара</a:t>
            </a:r>
          </a:p>
        </p:txBody>
      </p:sp>
      <p:sp>
        <p:nvSpPr>
          <p:cNvPr id="93" name="Прямоугольник 92"/>
          <p:cNvSpPr/>
          <p:nvPr/>
        </p:nvSpPr>
        <p:spPr>
          <a:xfrm>
            <a:off x="6598389" y="1818092"/>
            <a:ext cx="1002134" cy="276999"/>
          </a:xfrm>
          <a:prstGeom prst="rect">
            <a:avLst/>
          </a:prstGeom>
        </p:spPr>
        <p:txBody>
          <a:bodyPr wrap="none">
            <a:spAutoFit/>
          </a:bodyPr>
          <a:lstStyle/>
          <a:p>
            <a:r>
              <a:rPr lang="ru-RU" sz="1200" b="1" i="1" dirty="0">
                <a:solidFill>
                  <a:schemeClr val="tx1">
                    <a:lumMod val="75000"/>
                    <a:lumOff val="25000"/>
                  </a:schemeClr>
                </a:solidFill>
                <a:latin typeface="Arial" pitchFamily="34" charset="0"/>
                <a:cs typeface="Arial" pitchFamily="34" charset="0"/>
              </a:rPr>
              <a:t>Ульяновск</a:t>
            </a:r>
          </a:p>
        </p:txBody>
      </p:sp>
      <p:sp>
        <p:nvSpPr>
          <p:cNvPr id="30" name="Google Shape;270;p17">
            <a:extLst>
              <a:ext uri="{FF2B5EF4-FFF2-40B4-BE49-F238E27FC236}">
                <a16:creationId xmlns:a16="http://schemas.microsoft.com/office/drawing/2014/main" id="{904D788C-8F2B-4590-826D-E0DC1983C192}"/>
              </a:ext>
            </a:extLst>
          </p:cNvPr>
          <p:cNvSpPr txBox="1"/>
          <p:nvPr/>
        </p:nvSpPr>
        <p:spPr>
          <a:xfrm>
            <a:off x="2460485" y="5306319"/>
            <a:ext cx="7077155" cy="413997"/>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sym typeface="Calibri"/>
              </a:rPr>
              <a:t>Сопредседатели комитетов НОЦ</a:t>
            </a:r>
            <a:endParaRPr b="1" dirty="0">
              <a:solidFill>
                <a:srgbClr val="002060"/>
              </a:solidFill>
              <a:latin typeface="PT Sans" panose="020B0604020202020204" charset="-52"/>
              <a:ea typeface="Calibri"/>
              <a:cs typeface="Calibri"/>
              <a:sym typeface="Calibri"/>
            </a:endParaRPr>
          </a:p>
        </p:txBody>
      </p:sp>
      <p:sp>
        <p:nvSpPr>
          <p:cNvPr id="53" name="TextBox 52"/>
          <p:cNvSpPr txBox="1"/>
          <p:nvPr/>
        </p:nvSpPr>
        <p:spPr>
          <a:xfrm>
            <a:off x="8211607" y="994047"/>
            <a:ext cx="1841280" cy="769441"/>
          </a:xfrm>
          <a:prstGeom prst="rect">
            <a:avLst/>
          </a:prstGeom>
          <a:noFill/>
        </p:spPr>
        <p:txBody>
          <a:bodyPr wrap="square" rtlCol="0">
            <a:spAutoFit/>
          </a:bodyPr>
          <a:lstStyle/>
          <a:p>
            <a:r>
              <a:rPr lang="ru-RU" sz="1100" i="1" dirty="0">
                <a:solidFill>
                  <a:schemeClr val="accent5">
                    <a:lumMod val="50000"/>
                  </a:schemeClr>
                </a:solidFill>
                <a:latin typeface="Arial" pitchFamily="34" charset="0"/>
                <a:cs typeface="Arial" pitchFamily="34" charset="0"/>
              </a:rPr>
              <a:t>Назначаются по решению Наблюдательного совета</a:t>
            </a:r>
          </a:p>
        </p:txBody>
      </p:sp>
      <p:sp>
        <p:nvSpPr>
          <p:cNvPr id="54" name="TextBox 53"/>
          <p:cNvSpPr txBox="1"/>
          <p:nvPr/>
        </p:nvSpPr>
        <p:spPr>
          <a:xfrm>
            <a:off x="9633097" y="5302094"/>
            <a:ext cx="1974112" cy="461665"/>
          </a:xfrm>
          <a:prstGeom prst="rect">
            <a:avLst/>
          </a:prstGeom>
          <a:noFill/>
        </p:spPr>
        <p:txBody>
          <a:bodyPr wrap="square" rtlCol="0">
            <a:spAutoFit/>
          </a:bodyPr>
          <a:lstStyle/>
          <a:p>
            <a:r>
              <a:rPr lang="ru-RU" sz="1200" i="1" dirty="0">
                <a:solidFill>
                  <a:schemeClr val="accent5">
                    <a:lumMod val="50000"/>
                  </a:schemeClr>
                </a:solidFill>
                <a:latin typeface="Arial" pitchFamily="34" charset="0"/>
                <a:cs typeface="Arial" pitchFamily="34" charset="0"/>
              </a:rPr>
              <a:t>Выбираются на заседании совета</a:t>
            </a:r>
          </a:p>
        </p:txBody>
      </p:sp>
      <p:sp>
        <p:nvSpPr>
          <p:cNvPr id="28" name="TextBox 27"/>
          <p:cNvSpPr txBox="1"/>
          <p:nvPr/>
        </p:nvSpPr>
        <p:spPr>
          <a:xfrm>
            <a:off x="3786245" y="1374251"/>
            <a:ext cx="1944405" cy="430887"/>
          </a:xfrm>
          <a:prstGeom prst="rect">
            <a:avLst/>
          </a:prstGeom>
          <a:solidFill>
            <a:srgbClr val="D4E5F4"/>
          </a:solidFill>
        </p:spPr>
        <p:txBody>
          <a:bodyPr wrap="square" rtlCol="0">
            <a:spAutoFit/>
          </a:bodyPr>
          <a:lstStyle/>
          <a:p>
            <a:pPr algn="ctr"/>
            <a:r>
              <a:rPr lang="ru-RU" sz="1100" b="1" dirty="0">
                <a:solidFill>
                  <a:srgbClr val="002060"/>
                </a:solidFill>
                <a:latin typeface="PT Sans" panose="020B0604020202020204" charset="-52"/>
                <a:ea typeface="Calibri"/>
                <a:cs typeface="Calibri"/>
                <a:sym typeface="Calibri"/>
              </a:rPr>
              <a:t>Богатырев В.Д.,</a:t>
            </a:r>
          </a:p>
          <a:p>
            <a:pPr algn="ctr"/>
            <a:r>
              <a:rPr lang="ru-RU" sz="1100" b="1" dirty="0">
                <a:solidFill>
                  <a:srgbClr val="002060"/>
                </a:solidFill>
                <a:latin typeface="PT Sans" panose="020B0604020202020204" charset="-52"/>
                <a:ea typeface="Calibri"/>
                <a:cs typeface="Calibri"/>
                <a:sym typeface="Calibri"/>
              </a:rPr>
              <a:t>ректор Самарского ун-та</a:t>
            </a:r>
          </a:p>
        </p:txBody>
      </p:sp>
      <p:sp>
        <p:nvSpPr>
          <p:cNvPr id="29" name="Прямоугольник 28"/>
          <p:cNvSpPr/>
          <p:nvPr/>
        </p:nvSpPr>
        <p:spPr>
          <a:xfrm>
            <a:off x="6112403" y="1363288"/>
            <a:ext cx="1974107" cy="430887"/>
          </a:xfrm>
          <a:prstGeom prst="rect">
            <a:avLst/>
          </a:prstGeom>
          <a:solidFill>
            <a:srgbClr val="D4E5F4"/>
          </a:solidFill>
        </p:spPr>
        <p:txBody>
          <a:bodyPr wrap="square">
            <a:spAutoFit/>
          </a:bodyPr>
          <a:lstStyle/>
          <a:p>
            <a:pPr algn="ctr"/>
            <a:r>
              <a:rPr lang="ru-RU" sz="1100" b="1" dirty="0">
                <a:solidFill>
                  <a:srgbClr val="002060"/>
                </a:solidFill>
                <a:latin typeface="PT Sans" panose="020B0604020202020204" charset="-52"/>
                <a:ea typeface="Calibri"/>
                <a:cs typeface="Calibri"/>
                <a:sym typeface="Calibri"/>
              </a:rPr>
              <a:t>Ярушкина Н.Г.,</a:t>
            </a:r>
          </a:p>
          <a:p>
            <a:pPr algn="ctr"/>
            <a:r>
              <a:rPr lang="ru-RU" sz="1100" b="1" dirty="0">
                <a:solidFill>
                  <a:srgbClr val="002060"/>
                </a:solidFill>
                <a:latin typeface="PT Sans" panose="020B0604020202020204" charset="-52"/>
                <a:ea typeface="Calibri"/>
                <a:cs typeface="Calibri"/>
                <a:sym typeface="Calibri"/>
              </a:rPr>
              <a:t>Ректор </a:t>
            </a:r>
            <a:r>
              <a:rPr lang="ru-RU" sz="1100" b="1" dirty="0" err="1">
                <a:solidFill>
                  <a:srgbClr val="002060"/>
                </a:solidFill>
                <a:latin typeface="PT Sans" panose="020B0604020202020204" charset="-52"/>
                <a:ea typeface="Calibri"/>
                <a:cs typeface="Calibri"/>
                <a:sym typeface="Calibri"/>
              </a:rPr>
              <a:t>УлГТУ</a:t>
            </a:r>
            <a:endParaRPr lang="ru-RU" sz="1100" b="1" dirty="0">
              <a:solidFill>
                <a:srgbClr val="002060"/>
              </a:solidFill>
              <a:latin typeface="PT Sans" panose="020B0604020202020204" charset="-52"/>
              <a:ea typeface="Calibri"/>
              <a:cs typeface="Calibri"/>
              <a:sym typeface="Calibri"/>
            </a:endParaRPr>
          </a:p>
        </p:txBody>
      </p:sp>
      <p:sp>
        <p:nvSpPr>
          <p:cNvPr id="31" name="Прямоугольник 30"/>
          <p:cNvSpPr/>
          <p:nvPr/>
        </p:nvSpPr>
        <p:spPr>
          <a:xfrm>
            <a:off x="4686464" y="5894278"/>
            <a:ext cx="2311286" cy="410824"/>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200" b="1" dirty="0">
                <a:solidFill>
                  <a:srgbClr val="002060"/>
                </a:solidFill>
                <a:latin typeface="PT Sans" panose="020B0604020202020204" charset="-52"/>
                <a:ea typeface="Calibri"/>
                <a:cs typeface="Calibri"/>
              </a:rPr>
              <a:t>Вузы Самарской области</a:t>
            </a:r>
          </a:p>
        </p:txBody>
      </p:sp>
      <p:sp>
        <p:nvSpPr>
          <p:cNvPr id="32" name="Прямоугольник 31"/>
          <p:cNvSpPr/>
          <p:nvPr/>
        </p:nvSpPr>
        <p:spPr>
          <a:xfrm>
            <a:off x="7505537" y="5870340"/>
            <a:ext cx="1987045" cy="422492"/>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200" b="1" dirty="0">
                <a:solidFill>
                  <a:schemeClr val="tx1">
                    <a:lumMod val="95000"/>
                    <a:lumOff val="5000"/>
                  </a:schemeClr>
                </a:solidFill>
                <a:latin typeface="PT Sans" panose="020B0604020202020204" charset="-52"/>
                <a:ea typeface="Calibri"/>
                <a:cs typeface="Calibri"/>
              </a:rPr>
              <a:t>Якорный вуз региона-</a:t>
            </a:r>
            <a:r>
              <a:rPr lang="ru-RU" sz="1200" b="1" dirty="0" err="1">
                <a:solidFill>
                  <a:schemeClr val="tx1">
                    <a:lumMod val="95000"/>
                    <a:lumOff val="5000"/>
                  </a:schemeClr>
                </a:solidFill>
                <a:latin typeface="PT Sans" panose="020B0604020202020204" charset="-52"/>
                <a:ea typeface="Calibri"/>
                <a:cs typeface="Calibri"/>
              </a:rPr>
              <a:t>соинициатора</a:t>
            </a:r>
            <a:r>
              <a:rPr lang="ru-RU" sz="1200" b="1" dirty="0">
                <a:solidFill>
                  <a:schemeClr val="tx1">
                    <a:lumMod val="95000"/>
                    <a:lumOff val="5000"/>
                  </a:schemeClr>
                </a:solidFill>
                <a:latin typeface="PT Sans" panose="020B0604020202020204" charset="-52"/>
                <a:ea typeface="Calibri"/>
                <a:cs typeface="Calibri"/>
              </a:rPr>
              <a:t> НОЦ</a:t>
            </a:r>
          </a:p>
        </p:txBody>
      </p:sp>
      <p:sp>
        <p:nvSpPr>
          <p:cNvPr id="33" name="Прямоугольник 32"/>
          <p:cNvSpPr/>
          <p:nvPr/>
        </p:nvSpPr>
        <p:spPr>
          <a:xfrm>
            <a:off x="2471597" y="5879330"/>
            <a:ext cx="1470934" cy="412048"/>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200" b="1" dirty="0">
                <a:solidFill>
                  <a:srgbClr val="002060"/>
                </a:solidFill>
                <a:latin typeface="PT Sans" panose="020B0604020202020204" charset="-52"/>
                <a:ea typeface="Calibri"/>
                <a:cs typeface="Calibri"/>
              </a:rPr>
              <a:t>Индустриальные партнеры</a:t>
            </a:r>
          </a:p>
        </p:txBody>
      </p:sp>
      <p:cxnSp>
        <p:nvCxnSpPr>
          <p:cNvPr id="35" name="Shape 34"/>
          <p:cNvCxnSpPr>
            <a:stCxn id="30" idx="2"/>
            <a:endCxn id="33" idx="0"/>
          </p:cNvCxnSpPr>
          <p:nvPr/>
        </p:nvCxnSpPr>
        <p:spPr>
          <a:xfrm rot="5400000">
            <a:off x="4523557" y="4403824"/>
            <a:ext cx="159014" cy="2791999"/>
          </a:xfrm>
          <a:prstGeom prst="bentConnector3">
            <a:avLst>
              <a:gd name="adj1" fmla="val 2468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30" idx="2"/>
            <a:endCxn id="32" idx="0"/>
          </p:cNvCxnSpPr>
          <p:nvPr/>
        </p:nvCxnSpPr>
        <p:spPr>
          <a:xfrm rot="16200000" flipH="1">
            <a:off x="7174049" y="4545329"/>
            <a:ext cx="150024" cy="2499997"/>
          </a:xfrm>
          <a:prstGeom prst="bentConnector3">
            <a:avLst>
              <a:gd name="adj1" fmla="val 258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30" idx="2"/>
          </p:cNvCxnSpPr>
          <p:nvPr/>
        </p:nvCxnSpPr>
        <p:spPr>
          <a:xfrm>
            <a:off x="5999063" y="5720316"/>
            <a:ext cx="3385" cy="227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9543648" y="5746617"/>
            <a:ext cx="2544725" cy="577081"/>
          </a:xfrm>
          <a:prstGeom prst="rect">
            <a:avLst/>
          </a:prstGeom>
        </p:spPr>
        <p:txBody>
          <a:bodyPr wrap="square">
            <a:spAutoFit/>
          </a:bodyPr>
          <a:lstStyle/>
          <a:p>
            <a:r>
              <a:rPr lang="ru-RU" sz="1050" i="1" dirty="0">
                <a:latin typeface="Arial" pitchFamily="34" charset="0"/>
                <a:cs typeface="Arial" pitchFamily="34" charset="0"/>
              </a:rPr>
              <a:t>Заседания комитетов проходят </a:t>
            </a:r>
            <a:br>
              <a:rPr lang="ru-RU" sz="1050" i="1" dirty="0">
                <a:latin typeface="Arial" pitchFamily="34" charset="0"/>
                <a:cs typeface="Arial" pitchFamily="34" charset="0"/>
              </a:rPr>
            </a:br>
            <a:r>
              <a:rPr lang="ru-RU" sz="1050" i="1" dirty="0">
                <a:latin typeface="Arial" pitchFamily="34" charset="0"/>
                <a:cs typeface="Arial" pitchFamily="34" charset="0"/>
              </a:rPr>
              <a:t>на территории региона, отвечающего за комитет</a:t>
            </a:r>
          </a:p>
        </p:txBody>
      </p:sp>
      <p:sp>
        <p:nvSpPr>
          <p:cNvPr id="42" name="Заголовок 1">
            <a:extLst>
              <a:ext uri="{FF2B5EF4-FFF2-40B4-BE49-F238E27FC236}">
                <a16:creationId xmlns:a16="http://schemas.microsoft.com/office/drawing/2014/main" id="{1453BB92-8169-4787-A486-523C9F0F4D23}"/>
              </a:ext>
            </a:extLst>
          </p:cNvPr>
          <p:cNvSpPr txBox="1">
            <a:spLocks/>
          </p:cNvSpPr>
          <p:nvPr/>
        </p:nvSpPr>
        <p:spPr>
          <a:xfrm>
            <a:off x="1069970" y="384478"/>
            <a:ext cx="9611360" cy="96583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u-RU" sz="2000" b="1" i="0" u="none" strike="noStrike" kern="1200" cap="none" spc="0" normalizeH="0" baseline="0" noProof="0" dirty="0">
              <a:ln>
                <a:noFill/>
              </a:ln>
              <a:solidFill>
                <a:srgbClr val="0070C0"/>
              </a:solidFill>
              <a:effectLst/>
              <a:uLnTx/>
              <a:uFillTx/>
              <a:latin typeface="PT Sans" panose="020B0503020203020204" pitchFamily="34" charset="-52"/>
              <a:ea typeface="+mj-ea"/>
              <a:cs typeface="+mj-cs"/>
            </a:endParaRPr>
          </a:p>
        </p:txBody>
      </p:sp>
      <p:sp>
        <p:nvSpPr>
          <p:cNvPr id="56" name="Прямоугольник 55">
            <a:extLst>
              <a:ext uri="{FF2B5EF4-FFF2-40B4-BE49-F238E27FC236}">
                <a16:creationId xmlns:a16="http://schemas.microsoft.com/office/drawing/2014/main" id="{6D4CBF8D-29E6-406A-9BCF-71C4058F7B9A}"/>
              </a:ext>
            </a:extLst>
          </p:cNvPr>
          <p:cNvSpPr/>
          <p:nvPr/>
        </p:nvSpPr>
        <p:spPr>
          <a:xfrm>
            <a:off x="4294600" y="1818093"/>
            <a:ext cx="890895" cy="276999"/>
          </a:xfrm>
          <a:prstGeom prst="rect">
            <a:avLst/>
          </a:prstGeom>
        </p:spPr>
        <p:txBody>
          <a:bodyPr wrap="square">
            <a:spAutoFit/>
          </a:bodyPr>
          <a:lstStyle/>
          <a:p>
            <a:r>
              <a:rPr lang="ru-RU" sz="1200" b="1" i="1" dirty="0">
                <a:solidFill>
                  <a:schemeClr val="tx1">
                    <a:lumMod val="75000"/>
                    <a:lumOff val="25000"/>
                  </a:schemeClr>
                </a:solidFill>
                <a:latin typeface="Arial" pitchFamily="34" charset="0"/>
                <a:cs typeface="Arial" pitchFamily="34" charset="0"/>
              </a:rPr>
              <a:t>Самара</a:t>
            </a:r>
          </a:p>
        </p:txBody>
      </p:sp>
    </p:spTree>
    <p:extLst>
      <p:ext uri="{BB962C8B-B14F-4D97-AF65-F5344CB8AC3E}">
        <p14:creationId xmlns:p14="http://schemas.microsoft.com/office/powerpoint/2010/main" val="13702326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12</a:t>
            </a:fld>
            <a:endParaRPr lang="ru-RU" sz="1800" b="1" dirty="0">
              <a:solidFill>
                <a:prstClr val="white"/>
              </a:solidFill>
              <a:latin typeface="PT Sans" panose="020B0503020203020204" pitchFamily="34" charset="-52"/>
            </a:endParaRPr>
          </a:p>
        </p:txBody>
      </p:sp>
      <p:sp>
        <p:nvSpPr>
          <p:cNvPr id="27" name="Заголовок 1">
            <a:extLst>
              <a:ext uri="{FF2B5EF4-FFF2-40B4-BE49-F238E27FC236}">
                <a16:creationId xmlns:a16="http://schemas.microsoft.com/office/drawing/2014/main" id="{1453BB92-8169-4787-A486-523C9F0F4D23}"/>
              </a:ext>
            </a:extLst>
          </p:cNvPr>
          <p:cNvSpPr txBox="1">
            <a:spLocks/>
          </p:cNvSpPr>
          <p:nvPr/>
        </p:nvSpPr>
        <p:spPr>
          <a:xfrm>
            <a:off x="1648826" y="265814"/>
            <a:ext cx="9611360" cy="96583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u-RU" b="1" i="0" u="none" strike="noStrike" kern="1200" cap="none" spc="0" normalizeH="0" baseline="0" noProof="0" dirty="0">
              <a:ln>
                <a:noFill/>
              </a:ln>
              <a:solidFill>
                <a:schemeClr val="tx1"/>
              </a:solidFill>
              <a:effectLst/>
              <a:uLnTx/>
              <a:uFillTx/>
              <a:latin typeface="PT Sans" panose="020B0503020203020204" pitchFamily="34" charset="-52"/>
              <a:ea typeface="+mj-ea"/>
              <a:cs typeface="+mj-cs"/>
            </a:endParaRPr>
          </a:p>
        </p:txBody>
      </p:sp>
      <p:sp>
        <p:nvSpPr>
          <p:cNvPr id="28" name="Номер слайда 3">
            <a:extLst>
              <a:ext uri="{FF2B5EF4-FFF2-40B4-BE49-F238E27FC236}">
                <a16:creationId xmlns:a16="http://schemas.microsoft.com/office/drawing/2014/main" id="{9F38B5A8-5A1E-485A-992F-5D4C3A6CF21C}"/>
              </a:ext>
            </a:extLst>
          </p:cNvPr>
          <p:cNvSpPr txBox="1">
            <a:spLocks/>
          </p:cNvSpPr>
          <p:nvPr/>
        </p:nvSpPr>
        <p:spPr>
          <a:xfrm>
            <a:off x="6338187" y="5935315"/>
            <a:ext cx="1425849"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C1822FF-6F83-4E26-93DF-E6DE79D7B39D}" type="slidenum">
              <a:rPr kumimoji="0" lang="ru-RU" sz="2000" b="1" i="0" u="none" strike="noStrike" kern="1200" cap="none" spc="0" normalizeH="0" baseline="0" noProof="0" smtClean="0">
                <a:ln>
                  <a:noFill/>
                </a:ln>
                <a:solidFill>
                  <a:schemeClr val="bg1"/>
                </a:solidFill>
                <a:effectLst/>
                <a:uLnTx/>
                <a:uFillTx/>
                <a:latin typeface="PT Sans" panose="020B0503020203020204" pitchFamily="34" charset="-5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2000" b="1" i="0" u="none" strike="noStrike" kern="1200" cap="none" spc="0" normalizeH="0" baseline="0" noProof="0" dirty="0">
              <a:ln>
                <a:noFill/>
              </a:ln>
              <a:solidFill>
                <a:schemeClr val="bg1"/>
              </a:solidFill>
              <a:effectLst/>
              <a:uLnTx/>
              <a:uFillTx/>
              <a:latin typeface="PT Sans" panose="020B0503020203020204" pitchFamily="34" charset="-52"/>
              <a:ea typeface="+mn-ea"/>
              <a:cs typeface="+mn-cs"/>
            </a:endParaRPr>
          </a:p>
        </p:txBody>
      </p:sp>
      <p:sp>
        <p:nvSpPr>
          <p:cNvPr id="29" name="TextBox 28">
            <a:extLst>
              <a:ext uri="{FF2B5EF4-FFF2-40B4-BE49-F238E27FC236}">
                <a16:creationId xmlns:a16="http://schemas.microsoft.com/office/drawing/2014/main" id="{29EB47B1-8712-45E7-8B83-B0F02388FA2A}"/>
              </a:ext>
            </a:extLst>
          </p:cNvPr>
          <p:cNvSpPr txBox="1"/>
          <p:nvPr/>
        </p:nvSpPr>
        <p:spPr>
          <a:xfrm>
            <a:off x="4571333" y="1483535"/>
            <a:ext cx="1526257"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РКЦ «Прогресс» (Роскосмос)</a:t>
            </a:r>
          </a:p>
        </p:txBody>
      </p:sp>
      <p:sp>
        <p:nvSpPr>
          <p:cNvPr id="30" name="TextBox 29">
            <a:extLst>
              <a:ext uri="{FF2B5EF4-FFF2-40B4-BE49-F238E27FC236}">
                <a16:creationId xmlns:a16="http://schemas.microsoft.com/office/drawing/2014/main" id="{F9E8F206-41F5-422B-9C89-AC46F4EF20E4}"/>
              </a:ext>
            </a:extLst>
          </p:cNvPr>
          <p:cNvSpPr txBox="1"/>
          <p:nvPr/>
        </p:nvSpPr>
        <p:spPr>
          <a:xfrm>
            <a:off x="4571333" y="1975639"/>
            <a:ext cx="1511964" cy="253916"/>
          </a:xfrm>
          <a:prstGeom prst="rect">
            <a:avLst/>
          </a:prstGeom>
          <a:solidFill>
            <a:schemeClr val="accent5">
              <a:lumMod val="20000"/>
              <a:lumOff val="80000"/>
            </a:schemeClr>
          </a:solidFill>
        </p:spPr>
        <p:txBody>
          <a:bodyPr wrap="square" rtlCol="0">
            <a:spAutoFit/>
          </a:bodyPr>
          <a:lstStyle/>
          <a:p>
            <a:r>
              <a:rPr lang="ru-RU" sz="1050" dirty="0" err="1">
                <a:latin typeface="PT Sans" panose="020B0503020203020204"/>
              </a:rPr>
              <a:t>Ростех</a:t>
            </a:r>
            <a:endParaRPr lang="ru-RU" sz="1050" dirty="0">
              <a:latin typeface="PT Sans" panose="020B0503020203020204"/>
            </a:endParaRPr>
          </a:p>
        </p:txBody>
      </p:sp>
      <p:sp>
        <p:nvSpPr>
          <p:cNvPr id="31" name="TextBox 30">
            <a:extLst>
              <a:ext uri="{FF2B5EF4-FFF2-40B4-BE49-F238E27FC236}">
                <a16:creationId xmlns:a16="http://schemas.microsoft.com/office/drawing/2014/main" id="{61022C7F-2920-4419-8C6F-A4D62FF1F1C3}"/>
              </a:ext>
            </a:extLst>
          </p:cNvPr>
          <p:cNvSpPr txBox="1"/>
          <p:nvPr/>
        </p:nvSpPr>
        <p:spPr>
          <a:xfrm>
            <a:off x="4564866" y="2301535"/>
            <a:ext cx="1526257"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ШВАБЕ (</a:t>
            </a:r>
            <a:r>
              <a:rPr lang="ru-RU" sz="1050" dirty="0" err="1">
                <a:latin typeface="PT Sans" panose="020B0503020203020204"/>
              </a:rPr>
              <a:t>Ростех</a:t>
            </a:r>
            <a:r>
              <a:rPr lang="ru-RU" sz="1050" dirty="0">
                <a:latin typeface="PT Sans" panose="020B0503020203020204"/>
              </a:rPr>
              <a:t>)</a:t>
            </a:r>
            <a:r>
              <a:rPr lang="en-US" sz="1050" dirty="0">
                <a:latin typeface="PT Sans" panose="020B0503020203020204"/>
              </a:rPr>
              <a:t>,</a:t>
            </a:r>
            <a:r>
              <a:rPr lang="ru-RU" sz="1050" dirty="0">
                <a:latin typeface="PT Sans" panose="020B0503020203020204"/>
              </a:rPr>
              <a:t> Роснано</a:t>
            </a:r>
          </a:p>
        </p:txBody>
      </p:sp>
      <p:sp>
        <p:nvSpPr>
          <p:cNvPr id="32" name="TextBox 31">
            <a:extLst>
              <a:ext uri="{FF2B5EF4-FFF2-40B4-BE49-F238E27FC236}">
                <a16:creationId xmlns:a16="http://schemas.microsoft.com/office/drawing/2014/main" id="{4D5DF302-0F74-484E-B6F6-EF85074CBCB3}"/>
              </a:ext>
            </a:extLst>
          </p:cNvPr>
          <p:cNvSpPr txBox="1"/>
          <p:nvPr/>
        </p:nvSpPr>
        <p:spPr>
          <a:xfrm>
            <a:off x="4580366" y="2801432"/>
            <a:ext cx="1526257"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АО ОДК  (</a:t>
            </a:r>
            <a:r>
              <a:rPr lang="ru-RU" sz="1050" dirty="0" err="1">
                <a:latin typeface="PT Sans" panose="020B0503020203020204"/>
              </a:rPr>
              <a:t>Ростех</a:t>
            </a:r>
            <a:r>
              <a:rPr lang="ru-RU" sz="1050" dirty="0">
                <a:latin typeface="PT Sans" panose="020B0503020203020204"/>
              </a:rPr>
              <a:t>)</a:t>
            </a:r>
          </a:p>
        </p:txBody>
      </p:sp>
      <p:sp>
        <p:nvSpPr>
          <p:cNvPr id="33" name="TextBox 32">
            <a:extLst>
              <a:ext uri="{FF2B5EF4-FFF2-40B4-BE49-F238E27FC236}">
                <a16:creationId xmlns:a16="http://schemas.microsoft.com/office/drawing/2014/main" id="{86935411-580A-4F8A-9042-1A9D9904BA44}"/>
              </a:ext>
            </a:extLst>
          </p:cNvPr>
          <p:cNvSpPr txBox="1"/>
          <p:nvPr/>
        </p:nvSpPr>
        <p:spPr>
          <a:xfrm>
            <a:off x="4564865" y="3220069"/>
            <a:ext cx="1541757" cy="252415"/>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РЖД</a:t>
            </a:r>
          </a:p>
        </p:txBody>
      </p:sp>
      <p:sp>
        <p:nvSpPr>
          <p:cNvPr id="34" name="TextBox 33">
            <a:extLst>
              <a:ext uri="{FF2B5EF4-FFF2-40B4-BE49-F238E27FC236}">
                <a16:creationId xmlns:a16="http://schemas.microsoft.com/office/drawing/2014/main" id="{4FC69076-5130-4BC5-8C9A-778BE962C96E}"/>
              </a:ext>
            </a:extLst>
          </p:cNvPr>
          <p:cNvSpPr txBox="1"/>
          <p:nvPr/>
        </p:nvSpPr>
        <p:spPr>
          <a:xfrm>
            <a:off x="4571333" y="3713454"/>
            <a:ext cx="1452833" cy="253916"/>
          </a:xfrm>
          <a:prstGeom prst="rect">
            <a:avLst/>
          </a:prstGeom>
          <a:solidFill>
            <a:schemeClr val="accent5">
              <a:lumMod val="20000"/>
              <a:lumOff val="80000"/>
            </a:schemeClr>
          </a:solidFill>
        </p:spPr>
        <p:txBody>
          <a:bodyPr wrap="square" rtlCol="0">
            <a:spAutoFit/>
          </a:bodyPr>
          <a:lstStyle/>
          <a:p>
            <a:r>
              <a:rPr lang="en-US" sz="1050" dirty="0">
                <a:latin typeface="PT Sans" panose="020B0503020203020204"/>
              </a:rPr>
              <a:t>Zetta</a:t>
            </a:r>
            <a:endParaRPr lang="ru-RU" sz="1050" dirty="0">
              <a:latin typeface="PT Sans" panose="020B0503020203020204"/>
            </a:endParaRPr>
          </a:p>
        </p:txBody>
      </p:sp>
      <p:sp>
        <p:nvSpPr>
          <p:cNvPr id="37" name="TextBox 36">
            <a:extLst>
              <a:ext uri="{FF2B5EF4-FFF2-40B4-BE49-F238E27FC236}">
                <a16:creationId xmlns:a16="http://schemas.microsoft.com/office/drawing/2014/main" id="{DE6CC20F-78C1-4E27-B054-7F044B09FD3B}"/>
              </a:ext>
            </a:extLst>
          </p:cNvPr>
          <p:cNvSpPr txBox="1"/>
          <p:nvPr/>
        </p:nvSpPr>
        <p:spPr>
          <a:xfrm>
            <a:off x="4558038" y="4155806"/>
            <a:ext cx="1485545" cy="253916"/>
          </a:xfrm>
          <a:prstGeom prst="rect">
            <a:avLst/>
          </a:prstGeom>
          <a:solidFill>
            <a:schemeClr val="accent5">
              <a:lumMod val="20000"/>
              <a:lumOff val="80000"/>
            </a:schemeClr>
          </a:solidFill>
        </p:spPr>
        <p:txBody>
          <a:bodyPr wrap="square" rtlCol="0">
            <a:spAutoFit/>
          </a:bodyPr>
          <a:lstStyle/>
          <a:p>
            <a:r>
              <a:rPr lang="ru-RU" sz="1050" dirty="0" err="1">
                <a:latin typeface="PT Sans" panose="020B0503020203020204"/>
              </a:rPr>
              <a:t>Евротехника</a:t>
            </a:r>
            <a:endParaRPr lang="ru-RU" sz="1050" dirty="0">
              <a:latin typeface="PT Sans" panose="020B0503020203020204"/>
            </a:endParaRPr>
          </a:p>
        </p:txBody>
      </p:sp>
      <p:sp>
        <p:nvSpPr>
          <p:cNvPr id="38" name="TextBox 37">
            <a:extLst>
              <a:ext uri="{FF2B5EF4-FFF2-40B4-BE49-F238E27FC236}">
                <a16:creationId xmlns:a16="http://schemas.microsoft.com/office/drawing/2014/main" id="{5DCFC7DE-B71F-4F27-88BF-8ADF9BFE1EA5}"/>
              </a:ext>
            </a:extLst>
          </p:cNvPr>
          <p:cNvSpPr txBox="1"/>
          <p:nvPr/>
        </p:nvSpPr>
        <p:spPr>
          <a:xfrm>
            <a:off x="4575498" y="4630101"/>
            <a:ext cx="1463216"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Росатом</a:t>
            </a:r>
          </a:p>
        </p:txBody>
      </p:sp>
      <p:sp>
        <p:nvSpPr>
          <p:cNvPr id="39" name="TextBox 38">
            <a:extLst>
              <a:ext uri="{FF2B5EF4-FFF2-40B4-BE49-F238E27FC236}">
                <a16:creationId xmlns:a16="http://schemas.microsoft.com/office/drawing/2014/main" id="{EA676442-7B5F-4001-8677-32133ECEF9F1}"/>
              </a:ext>
            </a:extLst>
          </p:cNvPr>
          <p:cNvSpPr txBox="1"/>
          <p:nvPr/>
        </p:nvSpPr>
        <p:spPr>
          <a:xfrm>
            <a:off x="4599771" y="5009970"/>
            <a:ext cx="1434911" cy="415498"/>
          </a:xfrm>
          <a:prstGeom prst="rect">
            <a:avLst/>
          </a:prstGeom>
          <a:solidFill>
            <a:schemeClr val="accent5">
              <a:lumMod val="20000"/>
              <a:lumOff val="80000"/>
            </a:schemeClr>
          </a:solidFill>
        </p:spPr>
        <p:txBody>
          <a:bodyPr wrap="square" rtlCol="0" anchor="ctr">
            <a:spAutoFit/>
          </a:bodyPr>
          <a:lstStyle/>
          <a:p>
            <a:r>
              <a:rPr lang="ru-RU" sz="1050" dirty="0">
                <a:latin typeface="PT Sans" panose="020B0503020203020204"/>
              </a:rPr>
              <a:t>Академия Роскосмоса</a:t>
            </a:r>
            <a:r>
              <a:rPr lang="en-US" sz="1050" dirty="0">
                <a:latin typeface="PT Sans" panose="020B0503020203020204"/>
              </a:rPr>
              <a:t>,</a:t>
            </a:r>
            <a:r>
              <a:rPr lang="ru-RU" sz="1050" dirty="0">
                <a:latin typeface="PT Sans" panose="020B0503020203020204"/>
              </a:rPr>
              <a:t> </a:t>
            </a:r>
            <a:r>
              <a:rPr lang="ru-RU" sz="1050" dirty="0" err="1">
                <a:latin typeface="PT Sans" panose="020B0503020203020204"/>
              </a:rPr>
              <a:t>Автоваз</a:t>
            </a:r>
            <a:endParaRPr lang="ru-RU" sz="1050" dirty="0">
              <a:latin typeface="PT Sans" panose="020B0503020203020204"/>
            </a:endParaRPr>
          </a:p>
        </p:txBody>
      </p:sp>
      <p:sp>
        <p:nvSpPr>
          <p:cNvPr id="41" name="TextBox 40">
            <a:extLst>
              <a:ext uri="{FF2B5EF4-FFF2-40B4-BE49-F238E27FC236}">
                <a16:creationId xmlns:a16="http://schemas.microsoft.com/office/drawing/2014/main" id="{C6556173-C637-4E19-A0A0-1E6A72FE8F8D}"/>
              </a:ext>
            </a:extLst>
          </p:cNvPr>
          <p:cNvSpPr txBox="1"/>
          <p:nvPr/>
        </p:nvSpPr>
        <p:spPr>
          <a:xfrm>
            <a:off x="4602843" y="5666438"/>
            <a:ext cx="1434911"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Алмаз-Антей</a:t>
            </a:r>
          </a:p>
        </p:txBody>
      </p:sp>
      <p:sp>
        <p:nvSpPr>
          <p:cNvPr id="43" name="TextBox 42">
            <a:extLst>
              <a:ext uri="{FF2B5EF4-FFF2-40B4-BE49-F238E27FC236}">
                <a16:creationId xmlns:a16="http://schemas.microsoft.com/office/drawing/2014/main" id="{B74F68FC-BD59-4C06-ADD9-64AB0DECC59B}"/>
              </a:ext>
            </a:extLst>
          </p:cNvPr>
          <p:cNvSpPr txBox="1"/>
          <p:nvPr/>
        </p:nvSpPr>
        <p:spPr>
          <a:xfrm>
            <a:off x="6162908" y="1563746"/>
            <a:ext cx="4796617"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университет</a:t>
            </a:r>
          </a:p>
        </p:txBody>
      </p:sp>
      <p:sp>
        <p:nvSpPr>
          <p:cNvPr id="44" name="TextBox 43">
            <a:extLst>
              <a:ext uri="{FF2B5EF4-FFF2-40B4-BE49-F238E27FC236}">
                <a16:creationId xmlns:a16="http://schemas.microsoft.com/office/drawing/2014/main" id="{2B3D84FB-AFC8-4506-A70A-5B07A0547BD2}"/>
              </a:ext>
            </a:extLst>
          </p:cNvPr>
          <p:cNvSpPr txBox="1"/>
          <p:nvPr/>
        </p:nvSpPr>
        <p:spPr>
          <a:xfrm>
            <a:off x="6162908" y="2011842"/>
            <a:ext cx="2397063"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технический ун-т</a:t>
            </a:r>
          </a:p>
        </p:txBody>
      </p:sp>
      <p:sp>
        <p:nvSpPr>
          <p:cNvPr id="45" name="TextBox 44">
            <a:extLst>
              <a:ext uri="{FF2B5EF4-FFF2-40B4-BE49-F238E27FC236}">
                <a16:creationId xmlns:a16="http://schemas.microsoft.com/office/drawing/2014/main" id="{4DA78646-2E48-40FF-94AD-F17DB837AC42}"/>
              </a:ext>
            </a:extLst>
          </p:cNvPr>
          <p:cNvSpPr txBox="1"/>
          <p:nvPr/>
        </p:nvSpPr>
        <p:spPr>
          <a:xfrm>
            <a:off x="6163875" y="2419709"/>
            <a:ext cx="2397064"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медицинский ун-т</a:t>
            </a:r>
          </a:p>
        </p:txBody>
      </p:sp>
      <p:sp>
        <p:nvSpPr>
          <p:cNvPr id="46" name="TextBox 45">
            <a:extLst>
              <a:ext uri="{FF2B5EF4-FFF2-40B4-BE49-F238E27FC236}">
                <a16:creationId xmlns:a16="http://schemas.microsoft.com/office/drawing/2014/main" id="{C48D5ADA-B4AE-4FE9-843C-F3A32CD27A73}"/>
              </a:ext>
            </a:extLst>
          </p:cNvPr>
          <p:cNvSpPr txBox="1"/>
          <p:nvPr/>
        </p:nvSpPr>
        <p:spPr>
          <a:xfrm>
            <a:off x="6162908" y="2793183"/>
            <a:ext cx="4713166"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университет</a:t>
            </a:r>
          </a:p>
        </p:txBody>
      </p:sp>
      <p:sp>
        <p:nvSpPr>
          <p:cNvPr id="48" name="TextBox 47">
            <a:extLst>
              <a:ext uri="{FF2B5EF4-FFF2-40B4-BE49-F238E27FC236}">
                <a16:creationId xmlns:a16="http://schemas.microsoft.com/office/drawing/2014/main" id="{104CE065-04A7-4AFC-B2F3-9DFF9C9BB6D7}"/>
              </a:ext>
            </a:extLst>
          </p:cNvPr>
          <p:cNvSpPr txBox="1"/>
          <p:nvPr/>
        </p:nvSpPr>
        <p:spPr>
          <a:xfrm>
            <a:off x="6194729" y="3198389"/>
            <a:ext cx="4713166"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университет путей и сообщения</a:t>
            </a:r>
          </a:p>
        </p:txBody>
      </p:sp>
      <p:sp>
        <p:nvSpPr>
          <p:cNvPr id="49" name="TextBox 48">
            <a:extLst>
              <a:ext uri="{FF2B5EF4-FFF2-40B4-BE49-F238E27FC236}">
                <a16:creationId xmlns:a16="http://schemas.microsoft.com/office/drawing/2014/main" id="{394354A9-EE3A-4812-B343-EA3509A0860D}"/>
              </a:ext>
            </a:extLst>
          </p:cNvPr>
          <p:cNvSpPr txBox="1"/>
          <p:nvPr/>
        </p:nvSpPr>
        <p:spPr>
          <a:xfrm>
            <a:off x="6151578" y="3682612"/>
            <a:ext cx="4687965"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Тольяттинский государственный университет</a:t>
            </a:r>
          </a:p>
        </p:txBody>
      </p:sp>
      <p:sp>
        <p:nvSpPr>
          <p:cNvPr id="50" name="TextBox 49">
            <a:extLst>
              <a:ext uri="{FF2B5EF4-FFF2-40B4-BE49-F238E27FC236}">
                <a16:creationId xmlns:a16="http://schemas.microsoft.com/office/drawing/2014/main" id="{4F74659D-369F-43D5-BFE6-2C9B5B17FF69}"/>
              </a:ext>
            </a:extLst>
          </p:cNvPr>
          <p:cNvSpPr txBox="1"/>
          <p:nvPr/>
        </p:nvSpPr>
        <p:spPr>
          <a:xfrm>
            <a:off x="6162908" y="4087818"/>
            <a:ext cx="2367765"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университет</a:t>
            </a:r>
            <a:r>
              <a:rPr lang="en-US" sz="1050" dirty="0">
                <a:latin typeface="PT Sans" panose="020B0503020203020204"/>
              </a:rPr>
              <a:t>,</a:t>
            </a:r>
            <a:r>
              <a:rPr lang="ru-RU" sz="1050" dirty="0">
                <a:latin typeface="PT Sans" panose="020B0503020203020204"/>
              </a:rPr>
              <a:t> </a:t>
            </a:r>
          </a:p>
          <a:p>
            <a:r>
              <a:rPr lang="ru-RU" sz="1050" dirty="0">
                <a:latin typeface="PT Sans" panose="020B0503020203020204"/>
              </a:rPr>
              <a:t>Аграрный университет</a:t>
            </a:r>
          </a:p>
        </p:txBody>
      </p:sp>
      <p:sp>
        <p:nvSpPr>
          <p:cNvPr id="51" name="TextBox 50">
            <a:extLst>
              <a:ext uri="{FF2B5EF4-FFF2-40B4-BE49-F238E27FC236}">
                <a16:creationId xmlns:a16="http://schemas.microsoft.com/office/drawing/2014/main" id="{2817C8AD-FAA6-44DC-81BA-ED1A3DDF6D7E}"/>
              </a:ext>
            </a:extLst>
          </p:cNvPr>
          <p:cNvSpPr txBox="1"/>
          <p:nvPr/>
        </p:nvSpPr>
        <p:spPr>
          <a:xfrm>
            <a:off x="6163875" y="4650480"/>
            <a:ext cx="2397064"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технический ун-т</a:t>
            </a:r>
            <a:endParaRPr lang="ru-RU" sz="1050" b="1" dirty="0">
              <a:latin typeface="PT Sans" panose="020B0503020203020204"/>
            </a:endParaRPr>
          </a:p>
        </p:txBody>
      </p:sp>
      <p:sp>
        <p:nvSpPr>
          <p:cNvPr id="52" name="TextBox 51">
            <a:extLst>
              <a:ext uri="{FF2B5EF4-FFF2-40B4-BE49-F238E27FC236}">
                <a16:creationId xmlns:a16="http://schemas.microsoft.com/office/drawing/2014/main" id="{EB0A114A-12AE-49C7-B2C3-C329802246F8}"/>
              </a:ext>
            </a:extLst>
          </p:cNvPr>
          <p:cNvSpPr txBox="1"/>
          <p:nvPr/>
        </p:nvSpPr>
        <p:spPr>
          <a:xfrm>
            <a:off x="6151578" y="5090761"/>
            <a:ext cx="2379095" cy="253916"/>
          </a:xfrm>
          <a:prstGeom prst="rect">
            <a:avLst/>
          </a:prstGeom>
          <a:solidFill>
            <a:schemeClr val="accent5">
              <a:lumMod val="20000"/>
              <a:lumOff val="80000"/>
            </a:schemeClr>
          </a:solidFill>
        </p:spPr>
        <p:txBody>
          <a:bodyPr wrap="square" rtlCol="0" anchor="ctr">
            <a:spAutoFit/>
          </a:bodyPr>
          <a:lstStyle/>
          <a:p>
            <a:r>
              <a:rPr lang="ru-RU" sz="1050" dirty="0">
                <a:latin typeface="PT Sans" panose="020B0503020203020204"/>
              </a:rPr>
              <a:t>Самарский университет </a:t>
            </a:r>
            <a:endParaRPr lang="ru-RU" sz="1050" b="1" dirty="0">
              <a:latin typeface="PT Sans" panose="020B0503020203020204"/>
            </a:endParaRPr>
          </a:p>
        </p:txBody>
      </p:sp>
      <p:sp>
        <p:nvSpPr>
          <p:cNvPr id="53" name="TextBox 52">
            <a:extLst>
              <a:ext uri="{FF2B5EF4-FFF2-40B4-BE49-F238E27FC236}">
                <a16:creationId xmlns:a16="http://schemas.microsoft.com/office/drawing/2014/main" id="{58FE460A-DD02-4B94-A66E-25DEFBE2538A}"/>
              </a:ext>
            </a:extLst>
          </p:cNvPr>
          <p:cNvSpPr txBox="1"/>
          <p:nvPr/>
        </p:nvSpPr>
        <p:spPr>
          <a:xfrm>
            <a:off x="6154248" y="5667174"/>
            <a:ext cx="2397064"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Самарский технический ун-т</a:t>
            </a:r>
            <a:endParaRPr lang="ru-RU" sz="1050" b="1" dirty="0">
              <a:latin typeface="PT Sans" panose="020B0503020203020204"/>
            </a:endParaRPr>
          </a:p>
        </p:txBody>
      </p:sp>
      <p:sp>
        <p:nvSpPr>
          <p:cNvPr id="54" name="Прямоугольник 53"/>
          <p:cNvSpPr/>
          <p:nvPr/>
        </p:nvSpPr>
        <p:spPr>
          <a:xfrm>
            <a:off x="1631345" y="604532"/>
            <a:ext cx="2904173" cy="6839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Arial" panose="020B0604020202020204" pitchFamily="34" charset="0"/>
                <a:cs typeface="Arial" panose="020B0604020202020204" pitchFamily="34" charset="0"/>
              </a:rPr>
              <a:t>Комитеты НОЦ </a:t>
            </a:r>
            <a:br>
              <a:rPr lang="ru-RU" sz="1400" b="1" dirty="0">
                <a:solidFill>
                  <a:schemeClr val="tx1"/>
                </a:solidFill>
                <a:latin typeface="Arial" panose="020B0604020202020204" pitchFamily="34" charset="0"/>
                <a:cs typeface="Arial" panose="020B0604020202020204" pitchFamily="34" charset="0"/>
              </a:rPr>
            </a:br>
            <a:r>
              <a:rPr lang="ru-RU" sz="1400" b="1" dirty="0">
                <a:solidFill>
                  <a:schemeClr val="tx1"/>
                </a:solidFill>
                <a:latin typeface="Arial" panose="020B0604020202020204" pitchFamily="34" charset="0"/>
                <a:cs typeface="Arial" panose="020B0604020202020204" pitchFamily="34" charset="0"/>
              </a:rPr>
              <a:t>«Инженерия будущего»</a:t>
            </a:r>
          </a:p>
        </p:txBody>
      </p:sp>
      <p:sp>
        <p:nvSpPr>
          <p:cNvPr id="55" name="Прямоугольник 54"/>
          <p:cNvSpPr/>
          <p:nvPr/>
        </p:nvSpPr>
        <p:spPr>
          <a:xfrm>
            <a:off x="1810835" y="1514349"/>
            <a:ext cx="2667859" cy="302372"/>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Аэрокосмос</a:t>
            </a:r>
          </a:p>
        </p:txBody>
      </p:sp>
      <p:sp>
        <p:nvSpPr>
          <p:cNvPr id="57" name="Прямоугольник 56"/>
          <p:cNvSpPr/>
          <p:nvPr/>
        </p:nvSpPr>
        <p:spPr>
          <a:xfrm>
            <a:off x="1805051" y="1957824"/>
            <a:ext cx="2667860" cy="263638"/>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Новые материалы</a:t>
            </a:r>
          </a:p>
        </p:txBody>
      </p:sp>
      <p:sp>
        <p:nvSpPr>
          <p:cNvPr id="61" name="Прямоугольник 60"/>
          <p:cNvSpPr/>
          <p:nvPr/>
        </p:nvSpPr>
        <p:spPr>
          <a:xfrm>
            <a:off x="1810835" y="2350092"/>
            <a:ext cx="2662076" cy="302373"/>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Медицинские технологии</a:t>
            </a:r>
          </a:p>
        </p:txBody>
      </p:sp>
      <p:sp>
        <p:nvSpPr>
          <p:cNvPr id="62" name="Прямоугольник 61"/>
          <p:cNvSpPr/>
          <p:nvPr/>
        </p:nvSpPr>
        <p:spPr>
          <a:xfrm>
            <a:off x="1810836" y="2755537"/>
            <a:ext cx="2662076" cy="337659"/>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Двигателестроение </a:t>
            </a:r>
          </a:p>
        </p:txBody>
      </p:sp>
      <p:sp>
        <p:nvSpPr>
          <p:cNvPr id="63" name="Прямоугольник 62"/>
          <p:cNvSpPr/>
          <p:nvPr/>
        </p:nvSpPr>
        <p:spPr>
          <a:xfrm>
            <a:off x="1810835" y="3191786"/>
            <a:ext cx="2638932" cy="365320"/>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Передовые транспортные системы</a:t>
            </a:r>
          </a:p>
        </p:txBody>
      </p:sp>
      <p:sp>
        <p:nvSpPr>
          <p:cNvPr id="64" name="Прямоугольник 63"/>
          <p:cNvSpPr/>
          <p:nvPr/>
        </p:nvSpPr>
        <p:spPr>
          <a:xfrm>
            <a:off x="1810835" y="3675007"/>
            <a:ext cx="2638932" cy="337659"/>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Электротранспорт</a:t>
            </a:r>
          </a:p>
        </p:txBody>
      </p:sp>
      <p:sp>
        <p:nvSpPr>
          <p:cNvPr id="65" name="Прямоугольник 64"/>
          <p:cNvSpPr/>
          <p:nvPr/>
        </p:nvSpPr>
        <p:spPr>
          <a:xfrm>
            <a:off x="1810836" y="4131591"/>
            <a:ext cx="2649376" cy="327953"/>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Умное агро</a:t>
            </a:r>
          </a:p>
        </p:txBody>
      </p:sp>
      <p:sp>
        <p:nvSpPr>
          <p:cNvPr id="66" name="Прямоугольник 65"/>
          <p:cNvSpPr/>
          <p:nvPr/>
        </p:nvSpPr>
        <p:spPr>
          <a:xfrm>
            <a:off x="1810836" y="4558133"/>
            <a:ext cx="2662075" cy="375655"/>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Альтернативная энергетика</a:t>
            </a:r>
          </a:p>
        </p:txBody>
      </p:sp>
      <p:sp>
        <p:nvSpPr>
          <p:cNvPr id="67" name="Прямоугольник 66"/>
          <p:cNvSpPr/>
          <p:nvPr/>
        </p:nvSpPr>
        <p:spPr>
          <a:xfrm>
            <a:off x="1810835" y="5034030"/>
            <a:ext cx="2662075" cy="406024"/>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Межотраслевой комитет по образовательным проектам </a:t>
            </a:r>
          </a:p>
        </p:txBody>
      </p:sp>
      <p:sp>
        <p:nvSpPr>
          <p:cNvPr id="68" name="Прямоугольник 67"/>
          <p:cNvSpPr/>
          <p:nvPr/>
        </p:nvSpPr>
        <p:spPr>
          <a:xfrm>
            <a:off x="1810835" y="5607272"/>
            <a:ext cx="2662075" cy="347880"/>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Межотраслевой комитет по искусственному интеллекту</a:t>
            </a:r>
          </a:p>
        </p:txBody>
      </p:sp>
      <p:sp>
        <p:nvSpPr>
          <p:cNvPr id="69" name="Прямоугольник 68"/>
          <p:cNvSpPr/>
          <p:nvPr/>
        </p:nvSpPr>
        <p:spPr>
          <a:xfrm>
            <a:off x="4989227" y="517700"/>
            <a:ext cx="6081350" cy="294543"/>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Сопредседатели комитетов НОЦ</a:t>
            </a:r>
          </a:p>
        </p:txBody>
      </p:sp>
      <p:sp>
        <p:nvSpPr>
          <p:cNvPr id="70" name="Прямоугольник 69"/>
          <p:cNvSpPr/>
          <p:nvPr/>
        </p:nvSpPr>
        <p:spPr>
          <a:xfrm>
            <a:off x="4596922" y="1064444"/>
            <a:ext cx="1526257" cy="338353"/>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200" b="1" dirty="0">
                <a:solidFill>
                  <a:srgbClr val="002060"/>
                </a:solidFill>
                <a:latin typeface="PT Sans" panose="020B0604020202020204" charset="-52"/>
                <a:ea typeface="Calibri"/>
                <a:cs typeface="Calibri"/>
              </a:rPr>
              <a:t>Индустриальные партнеры</a:t>
            </a:r>
          </a:p>
        </p:txBody>
      </p:sp>
      <p:sp>
        <p:nvSpPr>
          <p:cNvPr id="71" name="Прямоугольник 70"/>
          <p:cNvSpPr/>
          <p:nvPr/>
        </p:nvSpPr>
        <p:spPr>
          <a:xfrm>
            <a:off x="6284131" y="1062568"/>
            <a:ext cx="2397062" cy="338161"/>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200" b="1" dirty="0">
                <a:solidFill>
                  <a:srgbClr val="002060"/>
                </a:solidFill>
                <a:latin typeface="PT Sans" panose="020B0604020202020204" charset="-52"/>
                <a:ea typeface="Calibri"/>
                <a:cs typeface="Calibri"/>
              </a:rPr>
              <a:t>Вузы Самарской области</a:t>
            </a:r>
          </a:p>
        </p:txBody>
      </p:sp>
      <p:sp>
        <p:nvSpPr>
          <p:cNvPr id="72" name="Прямоугольник 71"/>
          <p:cNvSpPr/>
          <p:nvPr/>
        </p:nvSpPr>
        <p:spPr>
          <a:xfrm>
            <a:off x="8838319" y="1061810"/>
            <a:ext cx="2121206" cy="530683"/>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100" b="1" dirty="0">
                <a:solidFill>
                  <a:schemeClr val="tx1">
                    <a:lumMod val="95000"/>
                    <a:lumOff val="5000"/>
                  </a:schemeClr>
                </a:solidFill>
                <a:latin typeface="PT Sans" panose="020B0604020202020204" charset="-52"/>
                <a:ea typeface="Calibri"/>
                <a:cs typeface="Calibri"/>
              </a:rPr>
              <a:t>Лидирующий в комитете вуз региона-</a:t>
            </a:r>
            <a:r>
              <a:rPr lang="ru-RU" sz="1100" b="1" dirty="0" err="1">
                <a:solidFill>
                  <a:schemeClr val="tx1">
                    <a:lumMod val="95000"/>
                    <a:lumOff val="5000"/>
                  </a:schemeClr>
                </a:solidFill>
                <a:latin typeface="PT Sans" panose="020B0604020202020204" charset="-52"/>
                <a:ea typeface="Calibri"/>
                <a:cs typeface="Calibri"/>
              </a:rPr>
              <a:t>соинициатора</a:t>
            </a:r>
            <a:r>
              <a:rPr lang="ru-RU" sz="1100" b="1" dirty="0">
                <a:solidFill>
                  <a:schemeClr val="tx1">
                    <a:lumMod val="95000"/>
                    <a:lumOff val="5000"/>
                  </a:schemeClr>
                </a:solidFill>
                <a:latin typeface="PT Sans" panose="020B0604020202020204" charset="-52"/>
                <a:ea typeface="Calibri"/>
                <a:cs typeface="Calibri"/>
              </a:rPr>
              <a:t> НОЦ</a:t>
            </a:r>
          </a:p>
        </p:txBody>
      </p:sp>
      <p:pic>
        <p:nvPicPr>
          <p:cNvPr id="73" name="Рисунок 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4405" y="3948869"/>
            <a:ext cx="720000" cy="720000"/>
          </a:xfrm>
          <a:prstGeom prst="rect">
            <a:avLst/>
          </a:prstGeom>
        </p:spPr>
      </p:pic>
      <p:pic>
        <p:nvPicPr>
          <p:cNvPr id="74" name="Рисунок 7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6304" y="1096720"/>
            <a:ext cx="720000" cy="720000"/>
          </a:xfrm>
          <a:prstGeom prst="rect">
            <a:avLst/>
          </a:prstGeom>
        </p:spPr>
      </p:pic>
      <p:pic>
        <p:nvPicPr>
          <p:cNvPr id="75" name="Рисунок 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935" y="4663153"/>
            <a:ext cx="720000" cy="720000"/>
          </a:xfrm>
          <a:prstGeom prst="rect">
            <a:avLst/>
          </a:prstGeom>
        </p:spPr>
      </p:pic>
      <p:pic>
        <p:nvPicPr>
          <p:cNvPr id="76" name="Рисунок 7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4406" y="3228902"/>
            <a:ext cx="720000" cy="720000"/>
          </a:xfrm>
          <a:prstGeom prst="rect">
            <a:avLst/>
          </a:prstGeom>
        </p:spPr>
      </p:pic>
      <p:pic>
        <p:nvPicPr>
          <p:cNvPr id="77" name="Рисунок 7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6303" y="5507191"/>
            <a:ext cx="720000" cy="720000"/>
          </a:xfrm>
          <a:prstGeom prst="rect">
            <a:avLst/>
          </a:prstGeom>
        </p:spPr>
      </p:pic>
      <p:pic>
        <p:nvPicPr>
          <p:cNvPr id="78" name="Рисунок 7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3141" y="1831336"/>
            <a:ext cx="720000" cy="720000"/>
          </a:xfrm>
          <a:prstGeom prst="rect">
            <a:avLst/>
          </a:prstGeom>
        </p:spPr>
      </p:pic>
      <p:pic>
        <p:nvPicPr>
          <p:cNvPr id="79" name="Рисунок 78" descr="Turbines icons by Microvector on Creative Market.jpg"/>
          <p:cNvPicPr>
            <a:picLocks noChangeAspect="1"/>
          </p:cNvPicPr>
          <p:nvPr/>
        </p:nvPicPr>
        <p:blipFill>
          <a:blip r:embed="rId10" cstate="print">
            <a:clrChange>
              <a:clrFrom>
                <a:srgbClr val="FFFFFF"/>
              </a:clrFrom>
              <a:clrTo>
                <a:srgbClr val="FFFFFF">
                  <a:alpha val="0"/>
                </a:srgbClr>
              </a:clrTo>
            </a:clrChange>
            <a:duotone>
              <a:schemeClr val="accent1">
                <a:shade val="45000"/>
                <a:satMod val="135000"/>
              </a:schemeClr>
              <a:prstClr val="white"/>
            </a:duotone>
          </a:blip>
          <a:srcRect l="30655" t="34854" r="31984" b="36559"/>
          <a:stretch>
            <a:fillRect/>
          </a:stretch>
        </p:blipFill>
        <p:spPr>
          <a:xfrm>
            <a:off x="167459" y="2509284"/>
            <a:ext cx="940992" cy="720000"/>
          </a:xfrm>
          <a:prstGeom prst="rect">
            <a:avLst/>
          </a:prstGeom>
        </p:spPr>
      </p:pic>
      <p:cxnSp>
        <p:nvCxnSpPr>
          <p:cNvPr id="80" name="Соединительная линия уступом 79"/>
          <p:cNvCxnSpPr>
            <a:cxnSpLocks/>
            <a:stCxn id="69" idx="2"/>
            <a:endCxn id="70" idx="0"/>
          </p:cNvCxnSpPr>
          <p:nvPr/>
        </p:nvCxnSpPr>
        <p:spPr>
          <a:xfrm rot="5400000">
            <a:off x="6568877" y="-396582"/>
            <a:ext cx="252201" cy="2669851"/>
          </a:xfrm>
          <a:prstGeom prst="bentConnector3">
            <a:avLst>
              <a:gd name="adj1" fmla="val 50000"/>
            </a:avLst>
          </a:prstGeom>
          <a:ln w="25400">
            <a:solidFill>
              <a:srgbClr val="4472C4"/>
            </a:solidFill>
            <a:tailEnd type="arrow"/>
          </a:ln>
        </p:spPr>
        <p:style>
          <a:lnRef idx="1">
            <a:schemeClr val="accent1"/>
          </a:lnRef>
          <a:fillRef idx="0">
            <a:schemeClr val="accent1"/>
          </a:fillRef>
          <a:effectRef idx="0">
            <a:schemeClr val="accent1"/>
          </a:effectRef>
          <a:fontRef idx="minor">
            <a:schemeClr val="tx1"/>
          </a:fontRef>
        </p:style>
      </p:cxnSp>
      <p:cxnSp>
        <p:nvCxnSpPr>
          <p:cNvPr id="81" name="Соединительная линия уступом 80"/>
          <p:cNvCxnSpPr>
            <a:cxnSpLocks/>
            <a:stCxn id="69" idx="2"/>
            <a:endCxn id="72" idx="0"/>
          </p:cNvCxnSpPr>
          <p:nvPr/>
        </p:nvCxnSpPr>
        <p:spPr>
          <a:xfrm rot="16200000" flipH="1">
            <a:off x="8839629" y="2516"/>
            <a:ext cx="249567" cy="1869020"/>
          </a:xfrm>
          <a:prstGeom prst="bentConnector3">
            <a:avLst>
              <a:gd name="adj1" fmla="val 50000"/>
            </a:avLst>
          </a:prstGeom>
          <a:ln w="25400">
            <a:solidFill>
              <a:srgbClr val="4472C4"/>
            </a:solidFill>
            <a:tailEnd type="arrow"/>
          </a:ln>
        </p:spPr>
        <p:style>
          <a:lnRef idx="1">
            <a:schemeClr val="accent1"/>
          </a:lnRef>
          <a:fillRef idx="0">
            <a:schemeClr val="accent1"/>
          </a:fillRef>
          <a:effectRef idx="0">
            <a:schemeClr val="accent1"/>
          </a:effectRef>
          <a:fontRef idx="minor">
            <a:schemeClr val="tx1"/>
          </a:fontRef>
        </p:style>
      </p:cxnSp>
      <p:cxnSp>
        <p:nvCxnSpPr>
          <p:cNvPr id="82" name="Shape 67"/>
          <p:cNvCxnSpPr>
            <a:cxnSpLocks/>
            <a:stCxn id="69" idx="2"/>
            <a:endCxn id="71" idx="0"/>
          </p:cNvCxnSpPr>
          <p:nvPr/>
        </p:nvCxnSpPr>
        <p:spPr>
          <a:xfrm rot="5400000">
            <a:off x="7631120" y="663785"/>
            <a:ext cx="250325" cy="547240"/>
          </a:xfrm>
          <a:prstGeom prst="bentConnector3">
            <a:avLst>
              <a:gd name="adj1" fmla="val 50000"/>
            </a:avLst>
          </a:prstGeom>
          <a:ln w="25400">
            <a:solidFill>
              <a:srgbClr val="4472C4"/>
            </a:solidFill>
            <a:tailEnd type="arrow"/>
          </a:ln>
        </p:spPr>
        <p:style>
          <a:lnRef idx="1">
            <a:schemeClr val="accent1"/>
          </a:lnRef>
          <a:fillRef idx="0">
            <a:schemeClr val="accent1"/>
          </a:fillRef>
          <a:effectRef idx="0">
            <a:schemeClr val="accent1"/>
          </a:effectRef>
          <a:fontRef idx="minor">
            <a:schemeClr val="tx1"/>
          </a:fontRef>
        </p:style>
      </p:cxnSp>
      <p:sp>
        <p:nvSpPr>
          <p:cNvPr id="84" name="Прямоугольник 83"/>
          <p:cNvSpPr/>
          <p:nvPr/>
        </p:nvSpPr>
        <p:spPr>
          <a:xfrm>
            <a:off x="1820848" y="6082748"/>
            <a:ext cx="9207611" cy="276999"/>
          </a:xfrm>
          <a:prstGeom prst="rect">
            <a:avLst/>
          </a:prstGeom>
          <a:solidFill>
            <a:srgbClr val="A6C9E8"/>
          </a:solidFill>
        </p:spPr>
        <p:txBody>
          <a:bodyPr wrap="square">
            <a:spAutoFit/>
          </a:bodyPr>
          <a:lstStyle/>
          <a:p>
            <a:pPr algn="ctr"/>
            <a:r>
              <a:rPr lang="ru-RU" sz="1200" b="1" dirty="0">
                <a:latin typeface="Arial" panose="020B0604020202020204" pitchFamily="34" charset="0"/>
                <a:cs typeface="Arial" panose="020B0604020202020204" pitchFamily="34" charset="0"/>
              </a:rPr>
              <a:t>подключение к НОЦ молодежи - выходцев из регионов - участников НОЦ, которые обучаются в Москве </a:t>
            </a:r>
          </a:p>
        </p:txBody>
      </p:sp>
      <p:cxnSp>
        <p:nvCxnSpPr>
          <p:cNvPr id="85" name="Соединительная линия уступом 84"/>
          <p:cNvCxnSpPr>
            <a:cxnSpLocks/>
            <a:stCxn id="68" idx="1"/>
            <a:endCxn id="65" idx="1"/>
          </p:cNvCxnSpPr>
          <p:nvPr/>
        </p:nvCxnSpPr>
        <p:spPr>
          <a:xfrm rot="10800000" flipH="1">
            <a:off x="1810834" y="4295568"/>
            <a:ext cx="1" cy="1485644"/>
          </a:xfrm>
          <a:prstGeom prst="bentConnector3">
            <a:avLst>
              <a:gd name="adj1" fmla="val -228600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Соединительная линия уступом 85"/>
          <p:cNvCxnSpPr>
            <a:cxnSpLocks/>
            <a:stCxn id="68" idx="1"/>
            <a:endCxn id="63" idx="1"/>
          </p:cNvCxnSpPr>
          <p:nvPr/>
        </p:nvCxnSpPr>
        <p:spPr>
          <a:xfrm rot="10800000">
            <a:off x="1810835" y="3374446"/>
            <a:ext cx="12700" cy="2406766"/>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Соединительная линия уступом 86"/>
          <p:cNvCxnSpPr>
            <a:cxnSpLocks/>
            <a:stCxn id="68" idx="1"/>
            <a:endCxn id="62" idx="1"/>
          </p:cNvCxnSpPr>
          <p:nvPr/>
        </p:nvCxnSpPr>
        <p:spPr>
          <a:xfrm rot="10800000" flipH="1">
            <a:off x="1810834" y="2924368"/>
            <a:ext cx="1" cy="2856845"/>
          </a:xfrm>
          <a:prstGeom prst="bentConnector3">
            <a:avLst>
              <a:gd name="adj1" fmla="val -228600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Соединительная линия уступом 87"/>
          <p:cNvCxnSpPr>
            <a:cxnSpLocks/>
            <a:stCxn id="68" idx="1"/>
            <a:endCxn id="61" idx="1"/>
          </p:cNvCxnSpPr>
          <p:nvPr/>
        </p:nvCxnSpPr>
        <p:spPr>
          <a:xfrm rot="10800000">
            <a:off x="1810835" y="2501280"/>
            <a:ext cx="12700" cy="3279933"/>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hape 77"/>
          <p:cNvCxnSpPr>
            <a:cxnSpLocks/>
            <a:stCxn id="68" idx="1"/>
            <a:endCxn id="57" idx="1"/>
          </p:cNvCxnSpPr>
          <p:nvPr/>
        </p:nvCxnSpPr>
        <p:spPr>
          <a:xfrm rot="10800000">
            <a:off x="1805051" y="2089644"/>
            <a:ext cx="5784" cy="3691569"/>
          </a:xfrm>
          <a:prstGeom prst="bentConnector3">
            <a:avLst>
              <a:gd name="adj1" fmla="val 405228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Соединительная линия уступом 89"/>
          <p:cNvCxnSpPr>
            <a:cxnSpLocks/>
            <a:stCxn id="68" idx="1"/>
            <a:endCxn id="55" idx="1"/>
          </p:cNvCxnSpPr>
          <p:nvPr/>
        </p:nvCxnSpPr>
        <p:spPr>
          <a:xfrm rot="10800000">
            <a:off x="1810835" y="1665536"/>
            <a:ext cx="12700" cy="4115677"/>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Соединительная линия уступом 90"/>
          <p:cNvCxnSpPr>
            <a:cxnSpLocks/>
            <a:stCxn id="68" idx="1"/>
            <a:endCxn id="64" idx="1"/>
          </p:cNvCxnSpPr>
          <p:nvPr/>
        </p:nvCxnSpPr>
        <p:spPr>
          <a:xfrm rot="10800000">
            <a:off x="1810835" y="3843838"/>
            <a:ext cx="12700" cy="1937375"/>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Соединительная линия уступом 91"/>
          <p:cNvCxnSpPr>
            <a:cxnSpLocks/>
            <a:stCxn id="68" idx="1"/>
            <a:endCxn id="67" idx="1"/>
          </p:cNvCxnSpPr>
          <p:nvPr/>
        </p:nvCxnSpPr>
        <p:spPr>
          <a:xfrm rot="10800000">
            <a:off x="1810835" y="5237042"/>
            <a:ext cx="12700" cy="544170"/>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9E8F206-41F5-422B-9C89-AC46F4EF20E4}"/>
              </a:ext>
            </a:extLst>
          </p:cNvPr>
          <p:cNvSpPr txBox="1"/>
          <p:nvPr/>
        </p:nvSpPr>
        <p:spPr>
          <a:xfrm>
            <a:off x="10977384" y="1500027"/>
            <a:ext cx="1177321" cy="737214"/>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800" dirty="0">
                <a:solidFill>
                  <a:schemeClr val="tx1">
                    <a:lumMod val="95000"/>
                    <a:lumOff val="5000"/>
                  </a:schemeClr>
                </a:solidFill>
                <a:latin typeface="PT Sans" panose="020B0604020202020204" charset="-52"/>
                <a:ea typeface="Calibri"/>
                <a:cs typeface="Calibri"/>
              </a:rPr>
              <a:t>Регион, отвечающий за работу (приземление) комитета - </a:t>
            </a:r>
            <a:r>
              <a:rPr lang="ru-RU" sz="800" b="1" dirty="0">
                <a:solidFill>
                  <a:schemeClr val="tx1">
                    <a:lumMod val="95000"/>
                    <a:lumOff val="5000"/>
                  </a:schemeClr>
                </a:solidFill>
                <a:latin typeface="PT Sans" panose="020B0604020202020204" charset="-52"/>
                <a:ea typeface="Calibri"/>
                <a:cs typeface="Calibri"/>
              </a:rPr>
              <a:t>Тамбовская область</a:t>
            </a:r>
          </a:p>
        </p:txBody>
      </p:sp>
      <p:sp>
        <p:nvSpPr>
          <p:cNvPr id="94" name="TextBox 93">
            <a:extLst>
              <a:ext uri="{FF2B5EF4-FFF2-40B4-BE49-F238E27FC236}">
                <a16:creationId xmlns:a16="http://schemas.microsoft.com/office/drawing/2014/main" id="{F9E8F206-41F5-422B-9C89-AC46F4EF20E4}"/>
              </a:ext>
            </a:extLst>
          </p:cNvPr>
          <p:cNvSpPr txBox="1"/>
          <p:nvPr/>
        </p:nvSpPr>
        <p:spPr>
          <a:xfrm>
            <a:off x="10972227" y="2318438"/>
            <a:ext cx="1182478" cy="712438"/>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800" dirty="0">
                <a:solidFill>
                  <a:schemeClr val="tx1">
                    <a:lumMod val="95000"/>
                    <a:lumOff val="5000"/>
                  </a:schemeClr>
                </a:solidFill>
                <a:latin typeface="PT Sans" panose="020B0604020202020204" charset="-52"/>
                <a:ea typeface="Calibri"/>
                <a:cs typeface="Calibri"/>
              </a:rPr>
              <a:t>Регион, отвечающий за работу (приземление) комитета - </a:t>
            </a:r>
            <a:r>
              <a:rPr lang="ru-RU" sz="800" b="1" dirty="0">
                <a:solidFill>
                  <a:schemeClr val="tx1">
                    <a:lumMod val="95000"/>
                    <a:lumOff val="5000"/>
                  </a:schemeClr>
                </a:solidFill>
                <a:latin typeface="PT Sans" panose="020B0604020202020204" charset="-52"/>
                <a:ea typeface="Calibri"/>
                <a:cs typeface="Calibri"/>
              </a:rPr>
              <a:t>Пензенская область</a:t>
            </a:r>
          </a:p>
        </p:txBody>
      </p:sp>
      <p:sp>
        <p:nvSpPr>
          <p:cNvPr id="95" name="TextBox 94">
            <a:extLst>
              <a:ext uri="{FF2B5EF4-FFF2-40B4-BE49-F238E27FC236}">
                <a16:creationId xmlns:a16="http://schemas.microsoft.com/office/drawing/2014/main" id="{F9E8F206-41F5-422B-9C89-AC46F4EF20E4}"/>
              </a:ext>
            </a:extLst>
          </p:cNvPr>
          <p:cNvSpPr txBox="1"/>
          <p:nvPr/>
        </p:nvSpPr>
        <p:spPr>
          <a:xfrm>
            <a:off x="10959525" y="3801438"/>
            <a:ext cx="1195179" cy="765000"/>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800" dirty="0">
                <a:solidFill>
                  <a:schemeClr val="tx1">
                    <a:lumMod val="95000"/>
                    <a:lumOff val="5000"/>
                  </a:schemeClr>
                </a:solidFill>
                <a:latin typeface="PT Sans" panose="020B0604020202020204" charset="-52"/>
                <a:ea typeface="Calibri"/>
                <a:cs typeface="Calibri"/>
              </a:rPr>
              <a:t>Регион, отвечающий за работу (приземление) комитета - </a:t>
            </a:r>
            <a:r>
              <a:rPr lang="ru-RU" sz="800" b="1" dirty="0">
                <a:solidFill>
                  <a:schemeClr val="tx1">
                    <a:lumMod val="95000"/>
                    <a:lumOff val="5000"/>
                  </a:schemeClr>
                </a:solidFill>
                <a:latin typeface="PT Sans" panose="020B0604020202020204" charset="-52"/>
                <a:ea typeface="Calibri"/>
                <a:cs typeface="Calibri"/>
              </a:rPr>
              <a:t> </a:t>
            </a:r>
            <a:br>
              <a:rPr lang="ru-RU" sz="800" b="1" dirty="0">
                <a:solidFill>
                  <a:schemeClr val="tx1">
                    <a:lumMod val="95000"/>
                    <a:lumOff val="5000"/>
                  </a:schemeClr>
                </a:solidFill>
                <a:latin typeface="PT Sans" panose="020B0604020202020204" charset="-52"/>
                <a:ea typeface="Calibri"/>
                <a:cs typeface="Calibri"/>
              </a:rPr>
            </a:br>
            <a:r>
              <a:rPr lang="ru-RU" sz="800" b="1" dirty="0">
                <a:solidFill>
                  <a:schemeClr val="tx1">
                    <a:lumMod val="95000"/>
                    <a:lumOff val="5000"/>
                  </a:schemeClr>
                </a:solidFill>
                <a:latin typeface="PT Sans" panose="020B0604020202020204" charset="-52"/>
                <a:ea typeface="Calibri"/>
                <a:cs typeface="Calibri"/>
              </a:rPr>
              <a:t>Республика Мордовия</a:t>
            </a:r>
          </a:p>
        </p:txBody>
      </p:sp>
      <p:sp>
        <p:nvSpPr>
          <p:cNvPr id="97" name="TextBox 96">
            <a:extLst>
              <a:ext uri="{FF2B5EF4-FFF2-40B4-BE49-F238E27FC236}">
                <a16:creationId xmlns:a16="http://schemas.microsoft.com/office/drawing/2014/main" id="{F9E8F206-41F5-422B-9C89-AC46F4EF20E4}"/>
              </a:ext>
            </a:extLst>
          </p:cNvPr>
          <p:cNvSpPr txBox="1"/>
          <p:nvPr/>
        </p:nvSpPr>
        <p:spPr>
          <a:xfrm>
            <a:off x="10939253" y="5229546"/>
            <a:ext cx="1195178" cy="806996"/>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800" dirty="0">
                <a:solidFill>
                  <a:schemeClr val="tx1">
                    <a:lumMod val="95000"/>
                    <a:lumOff val="5000"/>
                  </a:schemeClr>
                </a:solidFill>
                <a:latin typeface="PT Sans" panose="020B0604020202020204" charset="-52"/>
                <a:ea typeface="Calibri"/>
                <a:cs typeface="Calibri"/>
              </a:rPr>
              <a:t>Регион, отвечающий за работу (приземление) комитета -</a:t>
            </a:r>
            <a:r>
              <a:rPr lang="ru-RU" sz="800" b="1" dirty="0">
                <a:solidFill>
                  <a:schemeClr val="tx1">
                    <a:lumMod val="95000"/>
                    <a:lumOff val="5000"/>
                  </a:schemeClr>
                </a:solidFill>
                <a:latin typeface="PT Sans" panose="020B0604020202020204" charset="-52"/>
                <a:ea typeface="Calibri"/>
                <a:cs typeface="Calibri"/>
              </a:rPr>
              <a:t> Ульяновская область</a:t>
            </a:r>
          </a:p>
        </p:txBody>
      </p:sp>
      <p:sp>
        <p:nvSpPr>
          <p:cNvPr id="98"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587422" y="91875"/>
            <a:ext cx="9611360" cy="873960"/>
          </a:xfrm>
        </p:spPr>
        <p:txBody>
          <a:bodyPr anchor="t">
            <a:normAutofit/>
          </a:bodyPr>
          <a:lstStyle/>
          <a:p>
            <a:pPr lvl="0" algn="ctr"/>
            <a:r>
              <a:rPr lang="ru-RU" sz="2000" b="1" dirty="0">
                <a:latin typeface="PT Sans" panose="020B0503020203020204" pitchFamily="34" charset="-52"/>
              </a:rPr>
              <a:t>Региональная интеграция внутри комитетов</a:t>
            </a:r>
            <a:br>
              <a:rPr lang="ru-RU" sz="2000" b="1" dirty="0">
                <a:latin typeface="PT Sans" panose="020B0503020203020204" pitchFamily="34" charset="-52"/>
              </a:rPr>
            </a:br>
            <a:r>
              <a:rPr lang="ru-RU" sz="2000" b="1" dirty="0">
                <a:latin typeface="PT Sans" panose="020B0503020203020204" pitchFamily="34" charset="-52"/>
              </a:rPr>
              <a:t> </a:t>
            </a:r>
          </a:p>
        </p:txBody>
      </p:sp>
      <p:sp>
        <p:nvSpPr>
          <p:cNvPr id="99" name="TextBox 98">
            <a:extLst>
              <a:ext uri="{FF2B5EF4-FFF2-40B4-BE49-F238E27FC236}">
                <a16:creationId xmlns:a16="http://schemas.microsoft.com/office/drawing/2014/main" id="{684524BB-8D59-4DFE-A483-C84515AD1DEB}"/>
              </a:ext>
            </a:extLst>
          </p:cNvPr>
          <p:cNvSpPr txBox="1"/>
          <p:nvPr/>
        </p:nvSpPr>
        <p:spPr>
          <a:xfrm>
            <a:off x="8722679" y="1904793"/>
            <a:ext cx="2201472"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Тамбовский государственный  технический ун-т</a:t>
            </a:r>
          </a:p>
        </p:txBody>
      </p:sp>
      <p:sp>
        <p:nvSpPr>
          <p:cNvPr id="100" name="TextBox 99">
            <a:extLst>
              <a:ext uri="{FF2B5EF4-FFF2-40B4-BE49-F238E27FC236}">
                <a16:creationId xmlns:a16="http://schemas.microsoft.com/office/drawing/2014/main" id="{A2E14DF9-3894-4D71-BF40-F9827EB2B07E}"/>
              </a:ext>
            </a:extLst>
          </p:cNvPr>
          <p:cNvSpPr txBox="1"/>
          <p:nvPr/>
        </p:nvSpPr>
        <p:spPr>
          <a:xfrm>
            <a:off x="8681663" y="2402513"/>
            <a:ext cx="2257591" cy="246221"/>
          </a:xfrm>
          <a:prstGeom prst="rect">
            <a:avLst/>
          </a:prstGeom>
          <a:solidFill>
            <a:schemeClr val="accent5">
              <a:lumMod val="20000"/>
              <a:lumOff val="80000"/>
            </a:schemeClr>
          </a:solidFill>
        </p:spPr>
        <p:txBody>
          <a:bodyPr wrap="square" rtlCol="0">
            <a:spAutoFit/>
          </a:bodyPr>
          <a:lstStyle/>
          <a:p>
            <a:r>
              <a:rPr lang="ru-RU" sz="1000" dirty="0">
                <a:latin typeface="PT Sans" panose="020B0503020203020204"/>
              </a:rPr>
              <a:t>Пензенский государственный ун-т</a:t>
            </a:r>
          </a:p>
        </p:txBody>
      </p:sp>
      <p:sp>
        <p:nvSpPr>
          <p:cNvPr id="101" name="TextBox 100">
            <a:extLst>
              <a:ext uri="{FF2B5EF4-FFF2-40B4-BE49-F238E27FC236}">
                <a16:creationId xmlns:a16="http://schemas.microsoft.com/office/drawing/2014/main" id="{83758CF4-4A05-4B0D-BB65-8C860ED0B055}"/>
              </a:ext>
            </a:extLst>
          </p:cNvPr>
          <p:cNvSpPr txBox="1"/>
          <p:nvPr/>
        </p:nvSpPr>
        <p:spPr>
          <a:xfrm>
            <a:off x="8699140" y="4051013"/>
            <a:ext cx="2176934"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Мордовский государственный ун-т им</a:t>
            </a:r>
            <a:r>
              <a:rPr lang="en-US" sz="1050" dirty="0">
                <a:latin typeface="PT Sans" panose="020B0503020203020204"/>
              </a:rPr>
              <a:t>.</a:t>
            </a:r>
            <a:r>
              <a:rPr lang="ru-RU" sz="1050" dirty="0">
                <a:latin typeface="PT Sans" panose="020B0503020203020204"/>
              </a:rPr>
              <a:t> Огарева</a:t>
            </a:r>
          </a:p>
        </p:txBody>
      </p:sp>
      <p:sp>
        <p:nvSpPr>
          <p:cNvPr id="102" name="TextBox 101">
            <a:extLst>
              <a:ext uri="{FF2B5EF4-FFF2-40B4-BE49-F238E27FC236}">
                <a16:creationId xmlns:a16="http://schemas.microsoft.com/office/drawing/2014/main" id="{527B3743-9BC3-4750-AECC-9C74AFD2103F}"/>
              </a:ext>
            </a:extLst>
          </p:cNvPr>
          <p:cNvSpPr txBox="1"/>
          <p:nvPr/>
        </p:nvSpPr>
        <p:spPr>
          <a:xfrm>
            <a:off x="8674602" y="4593808"/>
            <a:ext cx="2201472" cy="253916"/>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Крыловский институт РАН</a:t>
            </a:r>
          </a:p>
        </p:txBody>
      </p:sp>
      <p:sp>
        <p:nvSpPr>
          <p:cNvPr id="103" name="TextBox 102">
            <a:extLst>
              <a:ext uri="{FF2B5EF4-FFF2-40B4-BE49-F238E27FC236}">
                <a16:creationId xmlns:a16="http://schemas.microsoft.com/office/drawing/2014/main" id="{5A3F55EE-E822-4292-B840-42E86951786D}"/>
              </a:ext>
            </a:extLst>
          </p:cNvPr>
          <p:cNvSpPr txBox="1"/>
          <p:nvPr/>
        </p:nvSpPr>
        <p:spPr>
          <a:xfrm>
            <a:off x="8681193" y="4884306"/>
            <a:ext cx="2159695" cy="707886"/>
          </a:xfrm>
          <a:prstGeom prst="rect">
            <a:avLst/>
          </a:prstGeom>
          <a:solidFill>
            <a:schemeClr val="accent5">
              <a:lumMod val="20000"/>
              <a:lumOff val="80000"/>
            </a:schemeClr>
          </a:solidFill>
        </p:spPr>
        <p:txBody>
          <a:bodyPr wrap="square" rtlCol="0">
            <a:spAutoFit/>
          </a:bodyPr>
          <a:lstStyle/>
          <a:p>
            <a:r>
              <a:rPr lang="ru-RU" sz="1000" dirty="0">
                <a:latin typeface="PT Sans" panose="020B0503020203020204"/>
              </a:rPr>
              <a:t>Тамбовский государственный технический ун-т </a:t>
            </a:r>
            <a:br>
              <a:rPr lang="ru-RU" sz="1000" dirty="0">
                <a:latin typeface="PT Sans" panose="020B0503020203020204"/>
              </a:rPr>
            </a:br>
            <a:r>
              <a:rPr lang="ru-RU" sz="1000" dirty="0">
                <a:latin typeface="PT Sans" panose="020B0503020203020204"/>
              </a:rPr>
              <a:t>Ульяновский государственный технический ун-т</a:t>
            </a:r>
          </a:p>
        </p:txBody>
      </p:sp>
      <p:sp>
        <p:nvSpPr>
          <p:cNvPr id="104" name="TextBox 103">
            <a:extLst>
              <a:ext uri="{FF2B5EF4-FFF2-40B4-BE49-F238E27FC236}">
                <a16:creationId xmlns:a16="http://schemas.microsoft.com/office/drawing/2014/main" id="{9A403536-DC94-4041-BCDF-684E8A937660}"/>
              </a:ext>
            </a:extLst>
          </p:cNvPr>
          <p:cNvSpPr txBox="1"/>
          <p:nvPr/>
        </p:nvSpPr>
        <p:spPr>
          <a:xfrm>
            <a:off x="8691185" y="5619462"/>
            <a:ext cx="2159695" cy="415498"/>
          </a:xfrm>
          <a:prstGeom prst="rect">
            <a:avLst/>
          </a:prstGeom>
          <a:solidFill>
            <a:schemeClr val="accent5">
              <a:lumMod val="20000"/>
              <a:lumOff val="80000"/>
            </a:schemeClr>
          </a:solidFill>
        </p:spPr>
        <p:txBody>
          <a:bodyPr wrap="square" rtlCol="0">
            <a:spAutoFit/>
          </a:bodyPr>
          <a:lstStyle/>
          <a:p>
            <a:r>
              <a:rPr lang="ru-RU" sz="1050" dirty="0">
                <a:latin typeface="PT Sans" panose="020B0503020203020204"/>
              </a:rPr>
              <a:t>Ульяновский государственный технический ун-т</a:t>
            </a:r>
          </a:p>
        </p:txBody>
      </p:sp>
    </p:spTree>
    <p:extLst>
      <p:ext uri="{BB962C8B-B14F-4D97-AF65-F5344CB8AC3E}">
        <p14:creationId xmlns:p14="http://schemas.microsoft.com/office/powerpoint/2010/main" val="64848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306198" y="219147"/>
            <a:ext cx="9901555" cy="482834"/>
          </a:xfrm>
        </p:spPr>
        <p:txBody>
          <a:bodyPr anchor="t">
            <a:noAutofit/>
          </a:bodyPr>
          <a:lstStyle/>
          <a:p>
            <a:pPr algn="ctr"/>
            <a:r>
              <a:rPr lang="ru-RU" sz="2400" b="1" dirty="0">
                <a:latin typeface="PT Sans" panose="020B0503020203020204" pitchFamily="34" charset="-52"/>
              </a:rPr>
              <a:t>Управляющая компания</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94686" y="6355361"/>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13</a:t>
            </a:fld>
            <a:endParaRPr lang="ru-RU" sz="1800" b="1" dirty="0">
              <a:solidFill>
                <a:schemeClr val="bg1"/>
              </a:solidFill>
              <a:latin typeface="PT Sans" panose="020B0503020203020204" pitchFamily="34" charset="-52"/>
            </a:endParaRPr>
          </a:p>
        </p:txBody>
      </p:sp>
      <p:pic>
        <p:nvPicPr>
          <p:cNvPr id="25" name="Рисунок 24">
            <a:extLst>
              <a:ext uri="{FF2B5EF4-FFF2-40B4-BE49-F238E27FC236}">
                <a16:creationId xmlns:a16="http://schemas.microsoft.com/office/drawing/2014/main" id="{AD6E93C6-5768-4BBB-A7D4-E6DEBA6C40C8}"/>
              </a:ext>
            </a:extLst>
          </p:cNvPr>
          <p:cNvPicPr>
            <a:picLocks noChangeAspect="1"/>
          </p:cNvPicPr>
          <p:nvPr/>
        </p:nvPicPr>
        <p:blipFill>
          <a:blip r:embed="rId4" cstate="print"/>
          <a:stretch>
            <a:fillRect/>
          </a:stretch>
        </p:blipFill>
        <p:spPr>
          <a:xfrm>
            <a:off x="1624869" y="1494311"/>
            <a:ext cx="9675177" cy="4912421"/>
          </a:xfrm>
          <a:prstGeom prst="rect">
            <a:avLst/>
          </a:prstGeom>
        </p:spPr>
      </p:pic>
      <p:sp>
        <p:nvSpPr>
          <p:cNvPr id="6" name="Заголовок 1">
            <a:extLst>
              <a:ext uri="{FF2B5EF4-FFF2-40B4-BE49-F238E27FC236}">
                <a16:creationId xmlns:a16="http://schemas.microsoft.com/office/drawing/2014/main" id="{A951BAA5-F58F-450D-9912-CAF78D5F424C}"/>
              </a:ext>
            </a:extLst>
          </p:cNvPr>
          <p:cNvSpPr txBox="1">
            <a:spLocks/>
          </p:cNvSpPr>
          <p:nvPr/>
        </p:nvSpPr>
        <p:spPr>
          <a:xfrm>
            <a:off x="2371726" y="603436"/>
            <a:ext cx="8162924" cy="282031"/>
          </a:xfrm>
          <a:prstGeom prst="rect">
            <a:avLst/>
          </a:prstGeom>
          <a:solidFill>
            <a:schemeClr val="accent1">
              <a:lumMod val="20000"/>
              <a:lumOff val="8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dirty="0">
                <a:latin typeface="PT Sans" panose="020B0503020203020204" pitchFamily="34" charset="-52"/>
              </a:rPr>
              <a:t>Стратегическое руководство осуществляет  председатель наблюдательного совета НОЦ</a:t>
            </a:r>
          </a:p>
        </p:txBody>
      </p:sp>
      <p:sp>
        <p:nvSpPr>
          <p:cNvPr id="8" name="TextBox 7">
            <a:extLst>
              <a:ext uri="{FF2B5EF4-FFF2-40B4-BE49-F238E27FC236}">
                <a16:creationId xmlns:a16="http://schemas.microsoft.com/office/drawing/2014/main" id="{1A098635-6E60-407A-8EE7-DFEE017AC801}"/>
              </a:ext>
            </a:extLst>
          </p:cNvPr>
          <p:cNvSpPr txBox="1"/>
          <p:nvPr/>
        </p:nvSpPr>
        <p:spPr>
          <a:xfrm>
            <a:off x="1937068" y="914401"/>
            <a:ext cx="9032240" cy="523220"/>
          </a:xfrm>
          <a:prstGeom prst="rect">
            <a:avLst/>
          </a:prstGeom>
          <a:solidFill>
            <a:schemeClr val="accent1">
              <a:lumMod val="60000"/>
              <a:lumOff val="40000"/>
            </a:schemeClr>
          </a:solidFill>
        </p:spPr>
        <p:txBody>
          <a:bodyPr wrap="square">
            <a:spAutoFit/>
          </a:bodyPr>
          <a:lstStyle/>
          <a:p>
            <a:pPr algn="ctr"/>
            <a:r>
              <a:rPr lang="ru-RU" sz="1400" b="1" dirty="0">
                <a:latin typeface="PT Sans" panose="020B0503020203020204" pitchFamily="34" charset="-52"/>
              </a:rPr>
              <a:t>Текущую координацию деятельности осуществляет ответственный секретарь наблюдательного совета НОЦ</a:t>
            </a:r>
          </a:p>
        </p:txBody>
      </p:sp>
    </p:spTree>
    <p:extLst>
      <p:ext uri="{BB962C8B-B14F-4D97-AF65-F5344CB8AC3E}">
        <p14:creationId xmlns:p14="http://schemas.microsoft.com/office/powerpoint/2010/main" val="150789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127343" y="6446980"/>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14</a:t>
            </a:fld>
            <a:endParaRPr lang="ru-RU" sz="1800" b="1" dirty="0">
              <a:solidFill>
                <a:schemeClr val="bg1"/>
              </a:solidFill>
              <a:latin typeface="PT Sans" panose="020B0503020203020204" pitchFamily="34" charset="-52"/>
            </a:endParaRPr>
          </a:p>
        </p:txBody>
      </p:sp>
      <p:pic>
        <p:nvPicPr>
          <p:cNvPr id="6" name="Google Shape;123;p16">
            <a:extLst>
              <a:ext uri="{FF2B5EF4-FFF2-40B4-BE49-F238E27FC236}">
                <a16:creationId xmlns:a16="http://schemas.microsoft.com/office/drawing/2014/main" id="{F94353F2-63ED-4AAB-8320-CB40C417033C}"/>
              </a:ext>
            </a:extLst>
          </p:cNvPr>
          <p:cNvPicPr preferRelativeResize="0"/>
          <p:nvPr/>
        </p:nvPicPr>
        <p:blipFill rotWithShape="1">
          <a:blip r:embed="rId4" cstate="print">
            <a:alphaModFix/>
          </a:blip>
          <a:srcRect/>
          <a:stretch/>
        </p:blipFill>
        <p:spPr>
          <a:xfrm>
            <a:off x="8367032" y="484897"/>
            <a:ext cx="2038362" cy="533008"/>
          </a:xfrm>
          <a:prstGeom prst="rect">
            <a:avLst/>
          </a:prstGeom>
          <a:noFill/>
          <a:ln>
            <a:noFill/>
          </a:ln>
        </p:spPr>
      </p:pic>
      <p:sp>
        <p:nvSpPr>
          <p:cNvPr id="9" name="Прямоугольник 8"/>
          <p:cNvSpPr/>
          <p:nvPr/>
        </p:nvSpPr>
        <p:spPr>
          <a:xfrm>
            <a:off x="489949" y="3265204"/>
            <a:ext cx="3053511" cy="1192791"/>
          </a:xfrm>
          <a:prstGeom prst="rect">
            <a:avLst/>
          </a:prstGeom>
          <a:solidFill>
            <a:srgbClr val="E0E7F6"/>
          </a:solidFill>
          <a:ln w="41275">
            <a:solidFill>
              <a:schemeClr val="accent1"/>
            </a:solidFill>
          </a:ln>
        </p:spPr>
        <p:txBody>
          <a:bodyPr spcFirstLastPara="1" wrap="square" lIns="68569" tIns="68569" rIns="68569" bIns="68569" anchor="ctr" anchorCtr="0">
            <a:noAutofit/>
          </a:bodyPr>
          <a:lstStyle/>
          <a:p>
            <a:pPr algn="ctr">
              <a:buSzPts val="1200"/>
            </a:pPr>
            <a:r>
              <a:rPr lang="ru-RU" dirty="0">
                <a:solidFill>
                  <a:srgbClr val="002060"/>
                </a:solidFill>
                <a:latin typeface="PT Sans" panose="020B0604020202020204" charset="-52"/>
                <a:ea typeface="Calibri"/>
                <a:cs typeface="Calibri"/>
              </a:rPr>
              <a:t>Форсайт центр</a:t>
            </a:r>
          </a:p>
          <a:p>
            <a:pPr algn="ctr">
              <a:buSzPts val="1200"/>
            </a:pPr>
            <a:r>
              <a:rPr lang="ru-RU" dirty="0">
                <a:solidFill>
                  <a:srgbClr val="002060"/>
                </a:solidFill>
                <a:latin typeface="PT Sans" panose="020B0604020202020204" charset="-52"/>
                <a:ea typeface="Calibri"/>
                <a:cs typeface="Calibri"/>
              </a:rPr>
              <a:t>(</a:t>
            </a:r>
            <a:r>
              <a:rPr lang="ru-RU" b="1" dirty="0">
                <a:solidFill>
                  <a:srgbClr val="002060"/>
                </a:solidFill>
                <a:latin typeface="PT Sans" panose="020B0604020202020204" charset="-52"/>
                <a:ea typeface="Calibri"/>
                <a:cs typeface="Calibri"/>
              </a:rPr>
              <a:t>глубокий маркетинг</a:t>
            </a:r>
            <a:r>
              <a:rPr lang="ru-RU" dirty="0">
                <a:solidFill>
                  <a:srgbClr val="002060"/>
                </a:solidFill>
                <a:latin typeface="PT Sans" panose="020B0604020202020204" charset="-52"/>
                <a:ea typeface="Calibri"/>
                <a:cs typeface="Calibri"/>
              </a:rPr>
              <a:t>, анализ технологических рынков)</a:t>
            </a:r>
          </a:p>
        </p:txBody>
      </p:sp>
      <p:sp>
        <p:nvSpPr>
          <p:cNvPr id="10" name="Прямоугольник 9"/>
          <p:cNvSpPr/>
          <p:nvPr/>
        </p:nvSpPr>
        <p:spPr>
          <a:xfrm>
            <a:off x="4137018" y="3290604"/>
            <a:ext cx="3041468" cy="1163534"/>
          </a:xfrm>
          <a:prstGeom prst="rect">
            <a:avLst/>
          </a:prstGeom>
          <a:solidFill>
            <a:srgbClr val="E0E7F6"/>
          </a:solidFill>
          <a:ln w="41275">
            <a:solidFill>
              <a:schemeClr val="accent1"/>
            </a:solid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Грантовый офис</a:t>
            </a:r>
          </a:p>
        </p:txBody>
      </p:sp>
      <p:sp>
        <p:nvSpPr>
          <p:cNvPr id="11" name="Google Shape;270;p17">
            <a:extLst>
              <a:ext uri="{FF2B5EF4-FFF2-40B4-BE49-F238E27FC236}">
                <a16:creationId xmlns:a16="http://schemas.microsoft.com/office/drawing/2014/main" id="{904D788C-8F2B-4590-826D-E0DC1983C192}"/>
              </a:ext>
            </a:extLst>
          </p:cNvPr>
          <p:cNvSpPr txBox="1"/>
          <p:nvPr/>
        </p:nvSpPr>
        <p:spPr>
          <a:xfrm>
            <a:off x="2226858" y="1162388"/>
            <a:ext cx="3070746" cy="736806"/>
          </a:xfrm>
          <a:prstGeom prst="rect">
            <a:avLst/>
          </a:prstGeom>
          <a:solidFill>
            <a:srgbClr val="E1F7FF">
              <a:alpha val="20000"/>
            </a:srgbClr>
          </a:solidFill>
          <a:ln w="41275">
            <a:solidFill>
              <a:schemeClr val="accent1"/>
            </a:solidFill>
          </a:ln>
        </p:spPr>
        <p:txBody>
          <a:bodyPr spcFirstLastPara="1" wrap="square" lIns="68569" tIns="68569" rIns="68569" bIns="68569" anchor="ctr" anchorCtr="0">
            <a:noAutofit/>
          </a:bodyPr>
          <a:lstStyle/>
          <a:p>
            <a:pPr algn="ctr">
              <a:buSzPts val="1200"/>
            </a:pPr>
            <a:r>
              <a:rPr lang="ru-RU" sz="2000" b="1" dirty="0">
                <a:solidFill>
                  <a:schemeClr val="tx1">
                    <a:lumMod val="95000"/>
                    <a:lumOff val="5000"/>
                  </a:schemeClr>
                </a:solidFill>
                <a:latin typeface="PT Sans" panose="020B0604020202020204" charset="-52"/>
                <a:ea typeface="Calibri"/>
                <a:cs typeface="Calibri"/>
                <a:sym typeface="Calibri"/>
              </a:rPr>
              <a:t>Проектный офис НОЦ</a:t>
            </a:r>
            <a:endParaRPr sz="2000" b="1" dirty="0">
              <a:solidFill>
                <a:schemeClr val="tx1">
                  <a:lumMod val="95000"/>
                  <a:lumOff val="5000"/>
                </a:schemeClr>
              </a:solidFill>
              <a:latin typeface="PT Sans" panose="020B0604020202020204" charset="-52"/>
              <a:ea typeface="Calibri"/>
              <a:cs typeface="Calibri"/>
              <a:sym typeface="Calibri"/>
            </a:endParaRPr>
          </a:p>
        </p:txBody>
      </p:sp>
      <p:sp>
        <p:nvSpPr>
          <p:cNvPr id="3" name="Прямоугольник 2"/>
          <p:cNvSpPr/>
          <p:nvPr/>
        </p:nvSpPr>
        <p:spPr>
          <a:xfrm>
            <a:off x="3186819" y="555253"/>
            <a:ext cx="4986045" cy="369332"/>
          </a:xfrm>
          <a:prstGeom prst="rect">
            <a:avLst/>
          </a:prstGeom>
        </p:spPr>
        <p:txBody>
          <a:bodyPr wrap="none">
            <a:spAutoFit/>
          </a:bodyPr>
          <a:lstStyle/>
          <a:p>
            <a:r>
              <a:rPr lang="ru-RU" b="1" dirty="0">
                <a:solidFill>
                  <a:srgbClr val="002060"/>
                </a:solidFill>
                <a:latin typeface="Arial" panose="020B0604020202020204" pitchFamily="34" charset="0"/>
                <a:cs typeface="Arial" panose="020B0604020202020204" pitchFamily="34" charset="0"/>
              </a:rPr>
              <a:t>АНО «Институт регионального развития»</a:t>
            </a:r>
          </a:p>
        </p:txBody>
      </p:sp>
      <p:sp>
        <p:nvSpPr>
          <p:cNvPr id="25" name="Прямоугольник 24"/>
          <p:cNvSpPr/>
          <p:nvPr/>
        </p:nvSpPr>
        <p:spPr>
          <a:xfrm>
            <a:off x="8013070" y="3228234"/>
            <a:ext cx="3041468" cy="1187804"/>
          </a:xfrm>
          <a:prstGeom prst="rect">
            <a:avLst/>
          </a:prstGeom>
          <a:solidFill>
            <a:srgbClr val="E0E7F6"/>
          </a:solidFill>
          <a:ln w="41275">
            <a:solidFill>
              <a:schemeClr val="accent1"/>
            </a:solid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Центр патентного ландшафта</a:t>
            </a:r>
          </a:p>
        </p:txBody>
      </p:sp>
      <p:sp>
        <p:nvSpPr>
          <p:cNvPr id="33" name="TextBox 32"/>
          <p:cNvSpPr txBox="1"/>
          <p:nvPr/>
        </p:nvSpPr>
        <p:spPr>
          <a:xfrm>
            <a:off x="5704963" y="2600402"/>
            <a:ext cx="2163413" cy="523220"/>
          </a:xfrm>
          <a:prstGeom prst="rect">
            <a:avLst/>
          </a:prstGeom>
          <a:noFill/>
        </p:spPr>
        <p:txBody>
          <a:bodyPr wrap="none" rtlCol="0">
            <a:spAutoFit/>
          </a:bodyPr>
          <a:lstStyle/>
          <a:p>
            <a:r>
              <a:rPr lang="ru-RU" sz="1400" b="1" i="1" dirty="0">
                <a:solidFill>
                  <a:schemeClr val="tx1">
                    <a:lumMod val="75000"/>
                    <a:lumOff val="25000"/>
                  </a:schemeClr>
                </a:solidFill>
                <a:latin typeface="Arial" pitchFamily="34" charset="0"/>
                <a:cs typeface="Arial" pitchFamily="34" charset="0"/>
              </a:rPr>
              <a:t>Пензенская область, </a:t>
            </a:r>
          </a:p>
          <a:p>
            <a:r>
              <a:rPr lang="ru-RU" sz="1400" b="1" i="1" dirty="0">
                <a:solidFill>
                  <a:schemeClr val="tx1">
                    <a:lumMod val="75000"/>
                    <a:lumOff val="25000"/>
                  </a:schemeClr>
                </a:solidFill>
                <a:latin typeface="Arial" pitchFamily="34" charset="0"/>
                <a:cs typeface="Arial" pitchFamily="34" charset="0"/>
              </a:rPr>
              <a:t>Самарская область</a:t>
            </a:r>
          </a:p>
        </p:txBody>
      </p:sp>
      <p:sp>
        <p:nvSpPr>
          <p:cNvPr id="34" name="TextBox 33"/>
          <p:cNvSpPr txBox="1"/>
          <p:nvPr/>
        </p:nvSpPr>
        <p:spPr>
          <a:xfrm>
            <a:off x="9593631" y="2343265"/>
            <a:ext cx="2240998" cy="738664"/>
          </a:xfrm>
          <a:prstGeom prst="rect">
            <a:avLst/>
          </a:prstGeom>
          <a:noFill/>
        </p:spPr>
        <p:txBody>
          <a:bodyPr wrap="none" rtlCol="0">
            <a:spAutoFit/>
          </a:bodyPr>
          <a:lstStyle/>
          <a:p>
            <a:r>
              <a:rPr lang="ru-RU" sz="1400" b="1" i="1" dirty="0">
                <a:solidFill>
                  <a:schemeClr val="tx1">
                    <a:lumMod val="75000"/>
                    <a:lumOff val="25000"/>
                  </a:schemeClr>
                </a:solidFill>
                <a:latin typeface="Arial" pitchFamily="34" charset="0"/>
                <a:cs typeface="Arial" pitchFamily="34" charset="0"/>
              </a:rPr>
              <a:t>Самарская область</a:t>
            </a:r>
          </a:p>
          <a:p>
            <a:r>
              <a:rPr lang="ru-RU" sz="1400" b="1" i="1" dirty="0">
                <a:solidFill>
                  <a:schemeClr val="tx1">
                    <a:lumMod val="75000"/>
                    <a:lumOff val="25000"/>
                  </a:schemeClr>
                </a:solidFill>
                <a:latin typeface="Arial" pitchFamily="34" charset="0"/>
                <a:cs typeface="Arial" pitchFamily="34" charset="0"/>
              </a:rPr>
              <a:t>Ульяновская область </a:t>
            </a:r>
          </a:p>
          <a:p>
            <a:r>
              <a:rPr lang="ru-RU" sz="1400" b="1" i="1" dirty="0">
                <a:solidFill>
                  <a:schemeClr val="tx1">
                    <a:lumMod val="75000"/>
                    <a:lumOff val="25000"/>
                  </a:schemeClr>
                </a:solidFill>
                <a:latin typeface="Arial" pitchFamily="34" charset="0"/>
                <a:cs typeface="Arial" pitchFamily="34" charset="0"/>
              </a:rPr>
              <a:t>Республика Мордовия</a:t>
            </a:r>
          </a:p>
        </p:txBody>
      </p:sp>
      <p:sp>
        <p:nvSpPr>
          <p:cNvPr id="35" name="TextBox 34"/>
          <p:cNvSpPr txBox="1"/>
          <p:nvPr/>
        </p:nvSpPr>
        <p:spPr>
          <a:xfrm>
            <a:off x="2047076" y="2590807"/>
            <a:ext cx="2240998" cy="523220"/>
          </a:xfrm>
          <a:prstGeom prst="rect">
            <a:avLst/>
          </a:prstGeom>
          <a:noFill/>
        </p:spPr>
        <p:txBody>
          <a:bodyPr wrap="none" rtlCol="0">
            <a:spAutoFit/>
          </a:bodyPr>
          <a:lstStyle/>
          <a:p>
            <a:r>
              <a:rPr lang="ru-RU" sz="1400" b="1" i="1" dirty="0">
                <a:solidFill>
                  <a:schemeClr val="tx1">
                    <a:lumMod val="75000"/>
                    <a:lumOff val="25000"/>
                  </a:schemeClr>
                </a:solidFill>
                <a:latin typeface="Arial" pitchFamily="34" charset="0"/>
                <a:cs typeface="Arial" pitchFamily="34" charset="0"/>
              </a:rPr>
              <a:t>Самарская область</a:t>
            </a:r>
          </a:p>
          <a:p>
            <a:r>
              <a:rPr lang="ru-RU" sz="1400" b="1" i="1" dirty="0">
                <a:solidFill>
                  <a:schemeClr val="tx1">
                    <a:lumMod val="75000"/>
                    <a:lumOff val="25000"/>
                  </a:schemeClr>
                </a:solidFill>
                <a:latin typeface="Arial" pitchFamily="34" charset="0"/>
                <a:cs typeface="Arial" pitchFamily="34" charset="0"/>
              </a:rPr>
              <a:t>Ульяновская область</a:t>
            </a:r>
          </a:p>
        </p:txBody>
      </p:sp>
      <p:cxnSp>
        <p:nvCxnSpPr>
          <p:cNvPr id="15" name="Соединительная линия уступом 14"/>
          <p:cNvCxnSpPr>
            <a:endCxn id="9" idx="0"/>
          </p:cNvCxnSpPr>
          <p:nvPr/>
        </p:nvCxnSpPr>
        <p:spPr>
          <a:xfrm rot="10800000" flipV="1">
            <a:off x="2016705" y="2571184"/>
            <a:ext cx="1758590" cy="694020"/>
          </a:xfrm>
          <a:prstGeom prst="bentConnector2">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37" name="Соединительная линия уступом 36"/>
          <p:cNvCxnSpPr>
            <a:stCxn id="11" idx="2"/>
            <a:endCxn id="25" idx="0"/>
          </p:cNvCxnSpPr>
          <p:nvPr/>
        </p:nvCxnSpPr>
        <p:spPr>
          <a:xfrm rot="16200000" flipH="1">
            <a:off x="5983497" y="-322073"/>
            <a:ext cx="1329040" cy="5771573"/>
          </a:xfrm>
          <a:prstGeom prst="bentConnector3">
            <a:avLst>
              <a:gd name="adj1" fmla="val 50000"/>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33654" y="2109267"/>
            <a:ext cx="2671629" cy="338554"/>
          </a:xfrm>
          <a:prstGeom prst="rect">
            <a:avLst/>
          </a:prstGeom>
          <a:noFill/>
        </p:spPr>
        <p:txBody>
          <a:bodyPr wrap="none" rtlCol="0">
            <a:spAutoFit/>
          </a:bodyPr>
          <a:lstStyle/>
          <a:p>
            <a:r>
              <a:rPr lang="ru-RU" sz="1600" b="1" dirty="0">
                <a:solidFill>
                  <a:schemeClr val="tx1">
                    <a:lumMod val="75000"/>
                    <a:lumOff val="25000"/>
                  </a:schemeClr>
                </a:solidFill>
                <a:latin typeface="Arial" panose="020B0604020202020204" pitchFamily="34" charset="0"/>
                <a:cs typeface="Arial" panose="020B0604020202020204" pitchFamily="34" charset="0"/>
              </a:rPr>
              <a:t> функциональных задач</a:t>
            </a:r>
          </a:p>
        </p:txBody>
      </p:sp>
      <p:sp>
        <p:nvSpPr>
          <p:cNvPr id="72" name="Прямоугольник 71"/>
          <p:cNvSpPr/>
          <p:nvPr/>
        </p:nvSpPr>
        <p:spPr>
          <a:xfrm>
            <a:off x="1903338" y="2121797"/>
            <a:ext cx="1756635" cy="338554"/>
          </a:xfrm>
          <a:prstGeom prst="rect">
            <a:avLst/>
          </a:prstGeom>
        </p:spPr>
        <p:txBody>
          <a:bodyPr wrap="none">
            <a:spAutoFit/>
          </a:bodyPr>
          <a:lstStyle/>
          <a:p>
            <a:r>
              <a:rPr lang="ru-RU" sz="1600" b="1" dirty="0">
                <a:solidFill>
                  <a:schemeClr val="tx1">
                    <a:lumMod val="75000"/>
                    <a:lumOff val="25000"/>
                  </a:schemeClr>
                </a:solidFill>
                <a:latin typeface="Arial" panose="020B0604020202020204" pitchFamily="34" charset="0"/>
                <a:cs typeface="Arial" panose="020B0604020202020204" pitchFamily="34" charset="0"/>
              </a:rPr>
              <a:t>Распределение</a:t>
            </a:r>
            <a:endParaRPr lang="ru-RU" sz="1600" dirty="0"/>
          </a:p>
        </p:txBody>
      </p:sp>
      <p:sp>
        <p:nvSpPr>
          <p:cNvPr id="8" name="Прямоугольник 7"/>
          <p:cNvSpPr/>
          <p:nvPr/>
        </p:nvSpPr>
        <p:spPr>
          <a:xfrm>
            <a:off x="332869" y="2660553"/>
            <a:ext cx="1714207" cy="461665"/>
          </a:xfrm>
          <a:prstGeom prst="rect">
            <a:avLst/>
          </a:prstGeom>
          <a:noFill/>
        </p:spPr>
        <p:txBody>
          <a:bodyPr wrap="square" rtlCol="0">
            <a:spAutoFit/>
          </a:bodyPr>
          <a:lstStyle/>
          <a:p>
            <a:r>
              <a:rPr lang="ru-RU" sz="1200" b="1" i="1" dirty="0">
                <a:solidFill>
                  <a:schemeClr val="tx1">
                    <a:lumMod val="75000"/>
                    <a:lumOff val="25000"/>
                  </a:schemeClr>
                </a:solidFill>
                <a:latin typeface="Arial" pitchFamily="34" charset="0"/>
                <a:cs typeface="Arial" pitchFamily="34" charset="0"/>
              </a:rPr>
              <a:t>Санкт-Петербург (ФИНЭК)</a:t>
            </a:r>
          </a:p>
        </p:txBody>
      </p:sp>
      <p:sp>
        <p:nvSpPr>
          <p:cNvPr id="23" name="Прямоугольник 22"/>
          <p:cNvSpPr/>
          <p:nvPr/>
        </p:nvSpPr>
        <p:spPr>
          <a:xfrm>
            <a:off x="5472708" y="1162388"/>
            <a:ext cx="6045759" cy="789142"/>
          </a:xfrm>
          <a:prstGeom prst="rect">
            <a:avLst/>
          </a:prstGeom>
          <a:solidFill>
            <a:schemeClr val="bg1">
              <a:lumMod val="95000"/>
            </a:schemeClr>
          </a:solidFill>
          <a:ln>
            <a:noFill/>
          </a:ln>
        </p:spPr>
        <p:txBody>
          <a:bodyPr spcFirstLastPara="1" wrap="square" lIns="68569" tIns="68569" rIns="68569" bIns="68569" anchor="ctr" anchorCtr="0">
            <a:noAutofit/>
          </a:bodyPr>
          <a:lstStyle/>
          <a:p>
            <a:pPr>
              <a:buSzPts val="1200"/>
            </a:pPr>
            <a:r>
              <a:rPr lang="ru-RU" sz="1400" dirty="0">
                <a:solidFill>
                  <a:srgbClr val="002060"/>
                </a:solidFill>
                <a:latin typeface="PT Sans" panose="020B0604020202020204" charset="-52"/>
                <a:ea typeface="Calibri"/>
                <a:cs typeface="Calibri"/>
              </a:rPr>
              <a:t>«Единое окно» по вопросам стратегии, планирования и реализации проектов, патентного анализа, правовым вопросам и аналитической работе, информационного сопровождения, медийной политики</a:t>
            </a:r>
          </a:p>
        </p:txBody>
      </p:sp>
      <p:sp>
        <p:nvSpPr>
          <p:cNvPr id="39" name="Заголовок 1">
            <a:extLst>
              <a:ext uri="{FF2B5EF4-FFF2-40B4-BE49-F238E27FC236}">
                <a16:creationId xmlns:a16="http://schemas.microsoft.com/office/drawing/2014/main" id="{1453BB92-8169-4787-A486-523C9F0F4D23}"/>
              </a:ext>
            </a:extLst>
          </p:cNvPr>
          <p:cNvSpPr txBox="1">
            <a:spLocks/>
          </p:cNvSpPr>
          <p:nvPr/>
        </p:nvSpPr>
        <p:spPr>
          <a:xfrm>
            <a:off x="954289" y="65112"/>
            <a:ext cx="9901555" cy="6567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latin typeface="PT Sans" panose="020B0503020203020204" pitchFamily="34" charset="-52"/>
              </a:rPr>
              <a:t>Управляющая компания</a:t>
            </a:r>
          </a:p>
        </p:txBody>
      </p:sp>
      <p:sp>
        <p:nvSpPr>
          <p:cNvPr id="26" name="Прямоугольник 25"/>
          <p:cNvSpPr/>
          <p:nvPr/>
        </p:nvSpPr>
        <p:spPr>
          <a:xfrm>
            <a:off x="192974" y="4667692"/>
            <a:ext cx="11470942" cy="737541"/>
          </a:xfrm>
          <a:prstGeom prst="rect">
            <a:avLst/>
          </a:prstGeom>
          <a:solidFill>
            <a:schemeClr val="bg1">
              <a:lumMod val="95000"/>
            </a:schemeClr>
          </a:solidFill>
          <a:ln>
            <a:solidFill>
              <a:srgbClr val="4472C4"/>
            </a:solidFill>
          </a:ln>
        </p:spPr>
        <p:txBody>
          <a:bodyPr spcFirstLastPara="1" wrap="square" lIns="68569" tIns="68569" rIns="68569" bIns="68569" anchor="ctr" anchorCtr="0">
            <a:noAutofit/>
          </a:bodyPr>
          <a:lstStyle/>
          <a:p>
            <a:pPr lvl="0" algn="ctr">
              <a:spcAft>
                <a:spcPts val="600"/>
              </a:spcAft>
              <a:buSzPts val="1200"/>
            </a:pPr>
            <a:r>
              <a:rPr lang="ru-RU" sz="2000" b="1" dirty="0">
                <a:solidFill>
                  <a:schemeClr val="bg2">
                    <a:lumMod val="10000"/>
                  </a:schemeClr>
                </a:solidFill>
                <a:latin typeface="PT Sans" panose="020B0604020202020204" charset="-52"/>
                <a:ea typeface="Calibri"/>
                <a:cs typeface="Calibri"/>
              </a:rPr>
              <a:t>Представительства АНО ИРР в региональных центрах регионов-инициаторов НОЦ</a:t>
            </a:r>
            <a:endParaRPr lang="ru-RU" sz="2000" dirty="0">
              <a:solidFill>
                <a:schemeClr val="bg2">
                  <a:lumMod val="10000"/>
                </a:schemeClr>
              </a:solidFill>
              <a:latin typeface="PT Sans" panose="020B0604020202020204" charset="-52"/>
              <a:ea typeface="Calibri"/>
              <a:cs typeface="Calibri"/>
            </a:endParaRPr>
          </a:p>
        </p:txBody>
      </p:sp>
      <p:cxnSp>
        <p:nvCxnSpPr>
          <p:cNvPr id="27" name="Соединительная линия уступом 26"/>
          <p:cNvCxnSpPr>
            <a:stCxn id="11" idx="2"/>
            <a:endCxn id="10" idx="0"/>
          </p:cNvCxnSpPr>
          <p:nvPr/>
        </p:nvCxnSpPr>
        <p:spPr>
          <a:xfrm rot="16200000" flipH="1">
            <a:off x="4014286" y="1647138"/>
            <a:ext cx="1391410" cy="1895521"/>
          </a:xfrm>
          <a:prstGeom prst="bentConnector3">
            <a:avLst>
              <a:gd name="adj1" fmla="val 47397"/>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41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381179" y="221912"/>
            <a:ext cx="9901555" cy="656717"/>
          </a:xfrm>
        </p:spPr>
        <p:txBody>
          <a:bodyPr anchor="t">
            <a:noAutofit/>
          </a:bodyPr>
          <a:lstStyle/>
          <a:p>
            <a:pPr algn="ctr"/>
            <a:r>
              <a:rPr lang="ru-RU" sz="2400" b="1" dirty="0">
                <a:latin typeface="PT Sans" panose="020B0503020203020204" pitchFamily="34" charset="-52"/>
              </a:rPr>
              <a:t>Региональная интеграция в границах </a:t>
            </a:r>
            <a:br>
              <a:rPr lang="ru-RU" sz="2400" b="1" dirty="0">
                <a:latin typeface="PT Sans" panose="020B0503020203020204" pitchFamily="34" charset="-52"/>
              </a:rPr>
            </a:br>
            <a:r>
              <a:rPr lang="ru-RU" sz="2400" b="1" dirty="0">
                <a:latin typeface="PT Sans" panose="020B0503020203020204" pitchFamily="34" charset="-52"/>
              </a:rPr>
              <a:t>НОЦ «Инженерия будущего»</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15</a:t>
            </a:fld>
            <a:endParaRPr lang="ru-RU" sz="1800" b="1" dirty="0">
              <a:solidFill>
                <a:prstClr val="white"/>
              </a:solidFill>
              <a:latin typeface="PT Sans" panose="020B0503020203020204" pitchFamily="34" charset="-52"/>
            </a:endParaRPr>
          </a:p>
        </p:txBody>
      </p:sp>
      <p:sp>
        <p:nvSpPr>
          <p:cNvPr id="6" name="Прямоугольник 5">
            <a:extLst>
              <a:ext uri="{FF2B5EF4-FFF2-40B4-BE49-F238E27FC236}">
                <a16:creationId xmlns:a16="http://schemas.microsoft.com/office/drawing/2014/main" id="{8946B29A-F660-4C9C-A20D-8F46C1EE125F}"/>
              </a:ext>
            </a:extLst>
          </p:cNvPr>
          <p:cNvSpPr/>
          <p:nvPr/>
        </p:nvSpPr>
        <p:spPr>
          <a:xfrm>
            <a:off x="493161" y="1127051"/>
            <a:ext cx="3243090" cy="1303030"/>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2060"/>
                </a:solidFill>
                <a:latin typeface="PT Sans" panose="020B0604020202020204" charset="-52"/>
                <a:ea typeface="Calibri"/>
                <a:cs typeface="Calibri"/>
                <a:sym typeface="Calibri"/>
              </a:rPr>
              <a:t>РЕГИОНЫ</a:t>
            </a:r>
            <a:r>
              <a:rPr lang="ru-RU" sz="1400" dirty="0">
                <a:solidFill>
                  <a:srgbClr val="002060"/>
                </a:solidFill>
                <a:latin typeface="PT Sans" panose="020B0604020202020204" charset="-52"/>
                <a:ea typeface="Calibri"/>
                <a:cs typeface="Calibri"/>
                <a:sym typeface="Calibri"/>
              </a:rPr>
              <a:t> </a:t>
            </a:r>
          </a:p>
          <a:p>
            <a:pPr algn="ctr"/>
            <a:r>
              <a:rPr lang="ru-RU" sz="1050" dirty="0">
                <a:solidFill>
                  <a:srgbClr val="002060"/>
                </a:solidFill>
                <a:latin typeface="PT Sans" panose="020B0604020202020204" charset="-52"/>
                <a:ea typeface="Calibri"/>
                <a:cs typeface="Calibri"/>
                <a:sym typeface="Calibri"/>
              </a:rPr>
              <a:t>*у регионов появляется конкретная область в проекте НОЦ, реализация лидирующих компетенций и области усиления своими компетенциями лидеров-регионов других направлений, что порождает </a:t>
            </a:r>
            <a:r>
              <a:rPr lang="ru-RU" sz="1050" b="1" dirty="0">
                <a:solidFill>
                  <a:srgbClr val="002060"/>
                </a:solidFill>
                <a:latin typeface="PT Sans" panose="020B0604020202020204" charset="-52"/>
                <a:ea typeface="Calibri"/>
                <a:cs typeface="Calibri"/>
                <a:sym typeface="Calibri"/>
              </a:rPr>
              <a:t>реальные интеграционные связи</a:t>
            </a:r>
            <a:endParaRPr lang="ru-RU" sz="1050" dirty="0">
              <a:solidFill>
                <a:srgbClr val="002060"/>
              </a:solidFill>
              <a:latin typeface="PT Sans" panose="020B0604020202020204" charset="-52"/>
              <a:ea typeface="Calibri"/>
              <a:cs typeface="Calibri"/>
              <a:sym typeface="Calibri"/>
            </a:endParaRPr>
          </a:p>
        </p:txBody>
      </p:sp>
      <p:sp>
        <p:nvSpPr>
          <p:cNvPr id="7" name="Прямоугольник 6">
            <a:extLst>
              <a:ext uri="{FF2B5EF4-FFF2-40B4-BE49-F238E27FC236}">
                <a16:creationId xmlns:a16="http://schemas.microsoft.com/office/drawing/2014/main" id="{1617A116-53C1-43CA-A7CC-618F0E5718DD}"/>
              </a:ext>
            </a:extLst>
          </p:cNvPr>
          <p:cNvSpPr/>
          <p:nvPr/>
        </p:nvSpPr>
        <p:spPr>
          <a:xfrm>
            <a:off x="7136897" y="1105787"/>
            <a:ext cx="2588204" cy="1334162"/>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latin typeface="PT Sans" panose="020B0604020202020204" charset="-52"/>
                <a:ea typeface="Calibri"/>
                <a:cs typeface="Calibri"/>
                <a:sym typeface="Calibri"/>
              </a:rPr>
              <a:t>РЕГИОНАЛЬНЫЕ ПРЕДСТАВИТЕЛЬСТВА</a:t>
            </a:r>
          </a:p>
          <a:p>
            <a:pPr algn="ctr"/>
            <a:r>
              <a:rPr lang="ru-RU" sz="1200" b="1" dirty="0">
                <a:solidFill>
                  <a:srgbClr val="002060"/>
                </a:solidFill>
                <a:latin typeface="PT Sans" panose="020B0604020202020204" charset="-52"/>
                <a:ea typeface="Calibri"/>
                <a:cs typeface="Calibri"/>
                <a:sym typeface="Calibri"/>
              </a:rPr>
              <a:t>УПРАВЛЯЮЩЕЙ КОМПАНИИ НОЦ</a:t>
            </a:r>
          </a:p>
          <a:p>
            <a:pPr algn="ctr"/>
            <a:r>
              <a:rPr lang="ru-RU" sz="1200" dirty="0">
                <a:solidFill>
                  <a:srgbClr val="002060"/>
                </a:solidFill>
                <a:latin typeface="PT Sans" panose="020B0604020202020204" charset="-52"/>
                <a:ea typeface="Calibri"/>
                <a:cs typeface="Calibri"/>
                <a:sym typeface="Calibri"/>
              </a:rPr>
              <a:t>*закрепление за регионами отдельных функций управляющей компании НОЦ</a:t>
            </a:r>
          </a:p>
        </p:txBody>
      </p:sp>
      <p:sp>
        <p:nvSpPr>
          <p:cNvPr id="8" name="Прямоугольник 7">
            <a:extLst>
              <a:ext uri="{FF2B5EF4-FFF2-40B4-BE49-F238E27FC236}">
                <a16:creationId xmlns:a16="http://schemas.microsoft.com/office/drawing/2014/main" id="{65825AC3-CAB8-4F9E-9779-B56057B6B2DC}"/>
              </a:ext>
            </a:extLst>
          </p:cNvPr>
          <p:cNvSpPr/>
          <p:nvPr/>
        </p:nvSpPr>
        <p:spPr>
          <a:xfrm>
            <a:off x="1046700" y="3124334"/>
            <a:ext cx="2588205" cy="107108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latin typeface="PT Sans" panose="020B0604020202020204" charset="-52"/>
                <a:ea typeface="Calibri"/>
                <a:cs typeface="Calibri"/>
                <a:sym typeface="Calibri"/>
              </a:rPr>
              <a:t>НОЦ мирового уровня</a:t>
            </a:r>
          </a:p>
          <a:p>
            <a:pPr algn="ctr"/>
            <a:r>
              <a:rPr lang="ru-RU" sz="1600" b="1" dirty="0">
                <a:solidFill>
                  <a:srgbClr val="002060"/>
                </a:solidFill>
                <a:latin typeface="PT Sans" panose="020B0604020202020204" charset="-52"/>
                <a:ea typeface="Calibri"/>
                <a:cs typeface="Calibri"/>
                <a:sym typeface="Calibri"/>
              </a:rPr>
              <a:t>«ИНЖЕНЕРИЯ БУДУЩЕГО»</a:t>
            </a:r>
          </a:p>
        </p:txBody>
      </p:sp>
      <p:sp>
        <p:nvSpPr>
          <p:cNvPr id="9" name="Прямоугольник 8">
            <a:extLst>
              <a:ext uri="{FF2B5EF4-FFF2-40B4-BE49-F238E27FC236}">
                <a16:creationId xmlns:a16="http://schemas.microsoft.com/office/drawing/2014/main" id="{D6BBDC4E-682F-439D-A784-7358E82E4468}"/>
              </a:ext>
            </a:extLst>
          </p:cNvPr>
          <p:cNvSpPr/>
          <p:nvPr/>
        </p:nvSpPr>
        <p:spPr>
          <a:xfrm>
            <a:off x="7150944" y="2893209"/>
            <a:ext cx="2588205" cy="870512"/>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latin typeface="PT Sans" panose="020B0604020202020204" charset="-52"/>
                <a:ea typeface="Calibri"/>
                <a:cs typeface="Calibri"/>
                <a:sym typeface="Calibri"/>
              </a:rPr>
              <a:t>УПРАВЛЯЮЩАЯ КОМПАНИЯ</a:t>
            </a:r>
          </a:p>
          <a:p>
            <a:pPr algn="ctr"/>
            <a:r>
              <a:rPr lang="ru-RU" sz="1200" b="1" dirty="0">
                <a:solidFill>
                  <a:srgbClr val="002060"/>
                </a:solidFill>
                <a:latin typeface="PT Sans" panose="020B0604020202020204" charset="-52"/>
                <a:ea typeface="Calibri"/>
                <a:cs typeface="Calibri"/>
                <a:sym typeface="Calibri"/>
              </a:rPr>
              <a:t>«ИНСТИТУТ </a:t>
            </a:r>
          </a:p>
          <a:p>
            <a:pPr algn="ctr"/>
            <a:r>
              <a:rPr lang="ru-RU" sz="1200" b="1" dirty="0">
                <a:solidFill>
                  <a:srgbClr val="002060"/>
                </a:solidFill>
                <a:latin typeface="PT Sans" panose="020B0604020202020204" charset="-52"/>
                <a:ea typeface="Calibri"/>
                <a:cs typeface="Calibri"/>
                <a:sym typeface="Calibri"/>
              </a:rPr>
              <a:t>РЕГИОНАЛЬНОГО РАЗВИТИЯ»</a:t>
            </a:r>
          </a:p>
        </p:txBody>
      </p:sp>
      <p:sp>
        <p:nvSpPr>
          <p:cNvPr id="10" name="Выноска: изогнутая линия с границей и чертой 9">
            <a:extLst>
              <a:ext uri="{FF2B5EF4-FFF2-40B4-BE49-F238E27FC236}">
                <a16:creationId xmlns:a16="http://schemas.microsoft.com/office/drawing/2014/main" id="{DE613845-7A6E-494D-A91C-384CDE626D90}"/>
              </a:ext>
            </a:extLst>
          </p:cNvPr>
          <p:cNvSpPr/>
          <p:nvPr/>
        </p:nvSpPr>
        <p:spPr>
          <a:xfrm>
            <a:off x="1945504" y="4542877"/>
            <a:ext cx="1892694" cy="548466"/>
          </a:xfrm>
          <a:prstGeom prst="accentBorderCallout2">
            <a:avLst>
              <a:gd name="adj1" fmla="val 26843"/>
              <a:gd name="adj2" fmla="val -1766"/>
              <a:gd name="adj3" fmla="val 26894"/>
              <a:gd name="adj4" fmla="val -14397"/>
              <a:gd name="adj5" fmla="val -60010"/>
              <a:gd name="adj6" fmla="val -14605"/>
            </a:avLst>
          </a:prstGeom>
          <a:solidFill>
            <a:srgbClr val="E0E7F6"/>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latin typeface="PT Sans" panose="020B0604020202020204" charset="-52"/>
                <a:ea typeface="Calibri"/>
                <a:cs typeface="Calibri"/>
                <a:sym typeface="Calibri"/>
              </a:rPr>
              <a:t>ИНФРАСТРУКТУРНЫЕ ПРОЕКТЫ НОЦ </a:t>
            </a:r>
          </a:p>
        </p:txBody>
      </p:sp>
      <p:cxnSp>
        <p:nvCxnSpPr>
          <p:cNvPr id="13" name="Прямая со стрелкой 12">
            <a:extLst>
              <a:ext uri="{FF2B5EF4-FFF2-40B4-BE49-F238E27FC236}">
                <a16:creationId xmlns:a16="http://schemas.microsoft.com/office/drawing/2014/main" id="{2CB85106-BF99-42D7-9150-71C13A5619BF}"/>
              </a:ext>
            </a:extLst>
          </p:cNvPr>
          <p:cNvCxnSpPr>
            <a:cxnSpLocks/>
            <a:stCxn id="10" idx="1"/>
          </p:cNvCxnSpPr>
          <p:nvPr/>
        </p:nvCxnSpPr>
        <p:spPr>
          <a:xfrm flipH="1">
            <a:off x="945357" y="5091343"/>
            <a:ext cx="1946494" cy="298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9882ECB0-18BF-470A-9BB1-2B03315EFFA2}"/>
              </a:ext>
            </a:extLst>
          </p:cNvPr>
          <p:cNvCxnSpPr>
            <a:cxnSpLocks/>
            <a:stCxn id="10" idx="1"/>
          </p:cNvCxnSpPr>
          <p:nvPr/>
        </p:nvCxnSpPr>
        <p:spPr>
          <a:xfrm>
            <a:off x="2891851" y="5091343"/>
            <a:ext cx="0" cy="218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421EEEAB-D87D-4639-93DC-49C2FA0D610B}"/>
              </a:ext>
            </a:extLst>
          </p:cNvPr>
          <p:cNvCxnSpPr>
            <a:cxnSpLocks/>
            <a:stCxn id="10" idx="1"/>
          </p:cNvCxnSpPr>
          <p:nvPr/>
        </p:nvCxnSpPr>
        <p:spPr>
          <a:xfrm>
            <a:off x="2891851" y="5091343"/>
            <a:ext cx="1784924" cy="298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Таблица 21">
            <a:extLst>
              <a:ext uri="{FF2B5EF4-FFF2-40B4-BE49-F238E27FC236}">
                <a16:creationId xmlns:a16="http://schemas.microsoft.com/office/drawing/2014/main" id="{7114C176-5574-401B-A1F7-626D8FCB2BBD}"/>
              </a:ext>
            </a:extLst>
          </p:cNvPr>
          <p:cNvGraphicFramePr>
            <a:graphicFrameLocks noGrp="1"/>
          </p:cNvGraphicFramePr>
          <p:nvPr>
            <p:extLst>
              <p:ext uri="{D42A27DB-BD31-4B8C-83A1-F6EECF244321}">
                <p14:modId xmlns:p14="http://schemas.microsoft.com/office/powerpoint/2010/main" val="580385586"/>
              </p:ext>
            </p:extLst>
          </p:nvPr>
        </p:nvGraphicFramePr>
        <p:xfrm>
          <a:off x="0" y="5228625"/>
          <a:ext cx="6443330" cy="1005840"/>
        </p:xfrm>
        <a:graphic>
          <a:graphicData uri="http://schemas.openxmlformats.org/drawingml/2006/table">
            <a:tbl>
              <a:tblPr firstRow="1" bandRow="1">
                <a:tableStyleId>{2D5ABB26-0587-4C30-8999-92F81FD0307C}</a:tableStyleId>
              </a:tblPr>
              <a:tblGrid>
                <a:gridCol w="2372512">
                  <a:extLst>
                    <a:ext uri="{9D8B030D-6E8A-4147-A177-3AD203B41FA5}">
                      <a16:colId xmlns:a16="http://schemas.microsoft.com/office/drawing/2014/main" val="2446481253"/>
                    </a:ext>
                  </a:extLst>
                </a:gridCol>
                <a:gridCol w="2291073">
                  <a:extLst>
                    <a:ext uri="{9D8B030D-6E8A-4147-A177-3AD203B41FA5}">
                      <a16:colId xmlns:a16="http://schemas.microsoft.com/office/drawing/2014/main" val="1045978866"/>
                    </a:ext>
                  </a:extLst>
                </a:gridCol>
                <a:gridCol w="1779745">
                  <a:extLst>
                    <a:ext uri="{9D8B030D-6E8A-4147-A177-3AD203B41FA5}">
                      <a16:colId xmlns:a16="http://schemas.microsoft.com/office/drawing/2014/main" val="3941597934"/>
                    </a:ext>
                  </a:extLst>
                </a:gridCol>
              </a:tblGrid>
              <a:tr h="370840">
                <a:tc>
                  <a:txBody>
                    <a:bodyPr/>
                    <a:lstStyle/>
                    <a:p>
                      <a:pPr algn="ctr"/>
                      <a:r>
                        <a:rPr lang="ru-RU" sz="1200" b="1" dirty="0">
                          <a:solidFill>
                            <a:srgbClr val="002060"/>
                          </a:solidFill>
                          <a:latin typeface="PT Sans" panose="020B0604020202020204" charset="-52"/>
                          <a:sym typeface="Calibri"/>
                        </a:rPr>
                        <a:t>Центр развития компетенций </a:t>
                      </a:r>
                    </a:p>
                    <a:p>
                      <a:pPr algn="ctr"/>
                      <a:r>
                        <a:rPr lang="ru-RU" sz="1200" b="0" dirty="0">
                          <a:solidFill>
                            <a:srgbClr val="002060"/>
                          </a:solidFill>
                          <a:latin typeface="PT Sans" panose="020B0604020202020204" charset="-52"/>
                          <a:sym typeface="Calibri"/>
                        </a:rPr>
                        <a:t>(Самара</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Ульяновск</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 Тамбов)</a:t>
                      </a:r>
                      <a:endParaRPr lang="ru-RU" sz="1200" b="0" dirty="0">
                        <a:solidFill>
                          <a:srgbClr val="002060"/>
                        </a:solidFill>
                        <a:latin typeface="PT Sans" panose="020B0604020202020204" charset="-5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1" dirty="0">
                          <a:solidFill>
                            <a:srgbClr val="002060"/>
                          </a:solidFill>
                          <a:latin typeface="PT Sans" panose="020B0604020202020204" charset="-52"/>
                          <a:sym typeface="Calibri"/>
                        </a:rPr>
                        <a:t>Центр ИИ</a:t>
                      </a:r>
                      <a:br>
                        <a:rPr lang="ru-RU" sz="1200" b="1" dirty="0">
                          <a:solidFill>
                            <a:srgbClr val="002060"/>
                          </a:solidFill>
                          <a:latin typeface="PT Sans" panose="020B0604020202020204" charset="-52"/>
                          <a:sym typeface="Calibri"/>
                        </a:rPr>
                      </a:br>
                      <a:r>
                        <a:rPr lang="ru-RU" sz="1200" b="0" dirty="0">
                          <a:solidFill>
                            <a:srgbClr val="002060"/>
                          </a:solidFill>
                          <a:latin typeface="PT Sans" panose="020B0604020202020204" charset="-52"/>
                          <a:sym typeface="Calibri"/>
                        </a:rPr>
                        <a:t>(Самара</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Ульяновск</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 Тамбов)</a:t>
                      </a:r>
                      <a:endParaRPr lang="ru-RU" sz="1200" b="0" dirty="0">
                        <a:solidFill>
                          <a:srgbClr val="002060"/>
                        </a:solidFill>
                        <a:latin typeface="PT Sans" panose="020B0604020202020204" charset="-5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1" dirty="0">
                        <a:solidFill>
                          <a:srgbClr val="002060"/>
                        </a:solidFill>
                        <a:latin typeface="PT Sans" panose="020B0604020202020204" charset="-52"/>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1" dirty="0">
                          <a:solidFill>
                            <a:srgbClr val="002060"/>
                          </a:solidFill>
                          <a:latin typeface="PT Sans" panose="020B0604020202020204" charset="-52"/>
                          <a:sym typeface="Calibri"/>
                        </a:rPr>
                        <a:t>Центр коммерческой космонавтики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rgbClr val="002060"/>
                          </a:solidFill>
                          <a:latin typeface="PT Sans" panose="020B0604020202020204" charset="-52"/>
                          <a:sym typeface="Calibri"/>
                        </a:rPr>
                        <a:t>(Самара</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Ульяновск</a:t>
                      </a:r>
                      <a:br>
                        <a:rPr lang="ru-RU" sz="1200" b="0" dirty="0">
                          <a:solidFill>
                            <a:srgbClr val="002060"/>
                          </a:solidFill>
                          <a:latin typeface="PT Sans" panose="020B0604020202020204" charset="-52"/>
                          <a:sym typeface="Calibri"/>
                        </a:rPr>
                      </a:br>
                      <a:r>
                        <a:rPr lang="ru-RU" sz="1200" b="0" dirty="0">
                          <a:solidFill>
                            <a:srgbClr val="002060"/>
                          </a:solidFill>
                          <a:latin typeface="PT Sans" panose="020B0604020202020204" charset="-52"/>
                          <a:sym typeface="Calibri"/>
                        </a:rPr>
                        <a:t>Роскосмос</a:t>
                      </a:r>
                      <a:r>
                        <a:rPr lang="en-US" sz="1200" b="0" dirty="0">
                          <a:solidFill>
                            <a:srgbClr val="002060"/>
                          </a:solidFill>
                          <a:latin typeface="PT Sans" panose="020B0604020202020204" charset="-52"/>
                          <a:sym typeface="Calibri"/>
                        </a:rPr>
                        <a:t>,</a:t>
                      </a:r>
                      <a:r>
                        <a:rPr lang="ru-RU" sz="1200" b="0" dirty="0">
                          <a:solidFill>
                            <a:srgbClr val="002060"/>
                          </a:solidFill>
                          <a:latin typeface="PT Sans" panose="020B0604020202020204" charset="-52"/>
                          <a:sym typeface="Calibri"/>
                        </a:rPr>
                        <a:t> </a:t>
                      </a:r>
                      <a:r>
                        <a:rPr lang="ru-RU" sz="1200" b="0" dirty="0" err="1">
                          <a:solidFill>
                            <a:srgbClr val="002060"/>
                          </a:solidFill>
                          <a:latin typeface="PT Sans" panose="020B0604020202020204" charset="-52"/>
                          <a:sym typeface="Calibri"/>
                        </a:rPr>
                        <a:t>Ростех</a:t>
                      </a:r>
                      <a:r>
                        <a:rPr lang="ru-RU" sz="1200" b="0" dirty="0">
                          <a:solidFill>
                            <a:srgbClr val="002060"/>
                          </a:solidFill>
                          <a:latin typeface="PT Sans" panose="020B0604020202020204" charset="-52"/>
                          <a:sym typeface="Calibri"/>
                        </a:rPr>
                        <a:t>)</a:t>
                      </a:r>
                      <a:endParaRPr lang="ru-RU" sz="1200" b="0" dirty="0">
                        <a:solidFill>
                          <a:srgbClr val="002060"/>
                        </a:solidFill>
                        <a:latin typeface="PT Sans" panose="020B0604020202020204" charset="-52"/>
                      </a:endParaRPr>
                    </a:p>
                  </a:txBody>
                  <a:tcPr anchor="ctr"/>
                </a:tc>
                <a:extLst>
                  <a:ext uri="{0D108BD9-81ED-4DB2-BD59-A6C34878D82A}">
                    <a16:rowId xmlns:a16="http://schemas.microsoft.com/office/drawing/2014/main" val="2642918500"/>
                  </a:ext>
                </a:extLst>
              </a:tr>
            </a:tbl>
          </a:graphicData>
        </a:graphic>
      </p:graphicFrame>
      <p:cxnSp>
        <p:nvCxnSpPr>
          <p:cNvPr id="23" name="Прямая со стрелкой 22">
            <a:extLst>
              <a:ext uri="{FF2B5EF4-FFF2-40B4-BE49-F238E27FC236}">
                <a16:creationId xmlns:a16="http://schemas.microsoft.com/office/drawing/2014/main" id="{18A5D1E8-EDE4-4B7B-9E0E-14CEBBDB9D03}"/>
              </a:ext>
            </a:extLst>
          </p:cNvPr>
          <p:cNvCxnSpPr>
            <a:cxnSpLocks/>
            <a:stCxn id="7" idx="3"/>
          </p:cNvCxnSpPr>
          <p:nvPr/>
        </p:nvCxnSpPr>
        <p:spPr>
          <a:xfrm>
            <a:off x="9725101" y="1772868"/>
            <a:ext cx="415186" cy="38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ABA9DD77-A62C-4AFF-A963-579BFD4E08B2}"/>
              </a:ext>
            </a:extLst>
          </p:cNvPr>
          <p:cNvCxnSpPr>
            <a:cxnSpLocks/>
            <a:stCxn id="7" idx="3"/>
          </p:cNvCxnSpPr>
          <p:nvPr/>
        </p:nvCxnSpPr>
        <p:spPr>
          <a:xfrm>
            <a:off x="9725101" y="1772868"/>
            <a:ext cx="600116" cy="7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FE6F7445-D0B0-425D-9EE8-4B70DAAB8B9D}"/>
              </a:ext>
            </a:extLst>
          </p:cNvPr>
          <p:cNvCxnSpPr>
            <a:cxnSpLocks/>
            <a:stCxn id="7" idx="3"/>
          </p:cNvCxnSpPr>
          <p:nvPr/>
        </p:nvCxnSpPr>
        <p:spPr>
          <a:xfrm flipV="1">
            <a:off x="9725101" y="1528550"/>
            <a:ext cx="415186" cy="244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Таблица 35">
            <a:extLst>
              <a:ext uri="{FF2B5EF4-FFF2-40B4-BE49-F238E27FC236}">
                <a16:creationId xmlns:a16="http://schemas.microsoft.com/office/drawing/2014/main" id="{5DA2844D-65BF-48B1-A932-F535CA6EF07A}"/>
              </a:ext>
            </a:extLst>
          </p:cNvPr>
          <p:cNvGraphicFramePr>
            <a:graphicFrameLocks noGrp="1"/>
          </p:cNvGraphicFramePr>
          <p:nvPr>
            <p:extLst>
              <p:ext uri="{D42A27DB-BD31-4B8C-83A1-F6EECF244321}">
                <p14:modId xmlns:p14="http://schemas.microsoft.com/office/powerpoint/2010/main" val="3602408325"/>
              </p:ext>
            </p:extLst>
          </p:nvPr>
        </p:nvGraphicFramePr>
        <p:xfrm>
          <a:off x="10325217" y="1104786"/>
          <a:ext cx="2041776" cy="2103120"/>
        </p:xfrm>
        <a:graphic>
          <a:graphicData uri="http://schemas.openxmlformats.org/drawingml/2006/table">
            <a:tbl>
              <a:tblPr firstRow="1" bandRow="1">
                <a:tableStyleId>{2D5ABB26-0587-4C30-8999-92F81FD0307C}</a:tableStyleId>
              </a:tblPr>
              <a:tblGrid>
                <a:gridCol w="2041776">
                  <a:extLst>
                    <a:ext uri="{9D8B030D-6E8A-4147-A177-3AD203B41FA5}">
                      <a16:colId xmlns:a16="http://schemas.microsoft.com/office/drawing/2014/main" val="2465481459"/>
                    </a:ext>
                  </a:extLst>
                </a:gridCol>
              </a:tblGrid>
              <a:tr h="300769">
                <a:tc>
                  <a:txBody>
                    <a:bodyPr/>
                    <a:lstStyle/>
                    <a:p>
                      <a:r>
                        <a:rPr lang="ru-RU" sz="1200" b="1" dirty="0">
                          <a:solidFill>
                            <a:srgbClr val="002060"/>
                          </a:solidFill>
                          <a:latin typeface="PT Sans" panose="020B0604020202020204" charset="-52"/>
                          <a:sym typeface="Calibri"/>
                        </a:rPr>
                        <a:t>Грантовый офис</a:t>
                      </a:r>
                    </a:p>
                    <a:p>
                      <a:r>
                        <a:rPr lang="ru-RU" sz="1200" b="0" dirty="0">
                          <a:solidFill>
                            <a:srgbClr val="002060"/>
                          </a:solidFill>
                          <a:latin typeface="PT Sans" panose="020B0604020202020204" charset="-52"/>
                          <a:sym typeface="Calibri"/>
                        </a:rPr>
                        <a:t>(Пенза, Самара)</a:t>
                      </a:r>
                      <a:endParaRPr lang="ru-RU" sz="1200" b="0" dirty="0">
                        <a:solidFill>
                          <a:srgbClr val="002060"/>
                        </a:solidFill>
                        <a:latin typeface="PT Sans" panose="020B0604020202020204" charset="-52"/>
                      </a:endParaRPr>
                    </a:p>
                  </a:txBody>
                  <a:tcPr/>
                </a:tc>
                <a:extLst>
                  <a:ext uri="{0D108BD9-81ED-4DB2-BD59-A6C34878D82A}">
                    <a16:rowId xmlns:a16="http://schemas.microsoft.com/office/drawing/2014/main" val="3632095981"/>
                  </a:ext>
                </a:extLst>
              </a:tr>
              <a:tr h="385156">
                <a:tc>
                  <a:txBody>
                    <a:bodyPr/>
                    <a:lstStyle/>
                    <a:p>
                      <a:r>
                        <a:rPr lang="ru-RU" sz="1200" b="1" kern="1200" dirty="0">
                          <a:solidFill>
                            <a:srgbClr val="002060"/>
                          </a:solidFill>
                          <a:effectLst/>
                          <a:latin typeface="PT Sans" panose="020B0604020202020204" charset="-52"/>
                        </a:rPr>
                        <a:t>Центр патентного ландшафта </a:t>
                      </a:r>
                      <a:br>
                        <a:rPr lang="ru-RU" sz="1200" b="0" kern="1200" dirty="0">
                          <a:solidFill>
                            <a:srgbClr val="002060"/>
                          </a:solidFill>
                          <a:effectLst/>
                          <a:latin typeface="PT Sans" panose="020B0604020202020204" charset="-52"/>
                        </a:rPr>
                      </a:br>
                      <a:r>
                        <a:rPr lang="ru-RU" sz="1200" b="0" kern="1200" dirty="0">
                          <a:solidFill>
                            <a:srgbClr val="002060"/>
                          </a:solidFill>
                          <a:effectLst/>
                          <a:latin typeface="PT Sans" panose="020B0604020202020204" charset="-52"/>
                        </a:rPr>
                        <a:t>(Ульяновск</a:t>
                      </a:r>
                      <a:r>
                        <a:rPr lang="en-US" sz="1200" b="0" kern="1200" dirty="0">
                          <a:solidFill>
                            <a:srgbClr val="002060"/>
                          </a:solidFill>
                          <a:effectLst/>
                          <a:latin typeface="PT Sans" panose="020B0604020202020204" charset="-52"/>
                        </a:rPr>
                        <a:t>,</a:t>
                      </a:r>
                      <a:r>
                        <a:rPr lang="ru-RU" sz="1200" b="0" kern="1200" dirty="0">
                          <a:solidFill>
                            <a:srgbClr val="002060"/>
                          </a:solidFill>
                          <a:effectLst/>
                          <a:latin typeface="PT Sans" panose="020B0604020202020204" charset="-52"/>
                        </a:rPr>
                        <a:t> Саранск,</a:t>
                      </a:r>
                      <a:r>
                        <a:rPr lang="ru-RU" sz="1200" b="0" kern="1200" baseline="0" dirty="0">
                          <a:solidFill>
                            <a:srgbClr val="002060"/>
                          </a:solidFill>
                          <a:effectLst/>
                          <a:latin typeface="PT Sans" panose="020B0604020202020204" charset="-52"/>
                        </a:rPr>
                        <a:t> Самара</a:t>
                      </a:r>
                      <a:r>
                        <a:rPr lang="ru-RU" sz="1200" b="0" kern="1200" dirty="0">
                          <a:solidFill>
                            <a:srgbClr val="002060"/>
                          </a:solidFill>
                          <a:effectLst/>
                          <a:latin typeface="PT Sans" panose="020B0604020202020204" charset="-52"/>
                        </a:rPr>
                        <a:t>)</a:t>
                      </a:r>
                      <a:endParaRPr lang="ru-RU" sz="1200" b="0" dirty="0">
                        <a:solidFill>
                          <a:srgbClr val="002060"/>
                        </a:solidFill>
                        <a:latin typeface="PT Sans" panose="020B0604020202020204" charset="-52"/>
                      </a:endParaRPr>
                    </a:p>
                  </a:txBody>
                  <a:tcPr/>
                </a:tc>
                <a:extLst>
                  <a:ext uri="{0D108BD9-81ED-4DB2-BD59-A6C34878D82A}">
                    <a16:rowId xmlns:a16="http://schemas.microsoft.com/office/drawing/2014/main" val="83448178"/>
                  </a:ext>
                </a:extLst>
              </a:tr>
              <a:tr h="385156">
                <a:tc>
                  <a:txBody>
                    <a:bodyPr/>
                    <a:lstStyle/>
                    <a:p>
                      <a:r>
                        <a:rPr lang="ru-RU" sz="1200" b="1" kern="1200" dirty="0">
                          <a:solidFill>
                            <a:srgbClr val="002060"/>
                          </a:solidFill>
                          <a:effectLst/>
                          <a:latin typeface="PT Sans" panose="020B0604020202020204" charset="-52"/>
                        </a:rPr>
                        <a:t>Центр глубокого маркетинга </a:t>
                      </a:r>
                    </a:p>
                    <a:p>
                      <a:r>
                        <a:rPr lang="ru-RU" sz="1200" b="0" kern="1200" dirty="0">
                          <a:solidFill>
                            <a:srgbClr val="002060"/>
                          </a:solidFill>
                          <a:effectLst/>
                          <a:latin typeface="PT Sans" panose="020B0604020202020204" charset="-52"/>
                        </a:rPr>
                        <a:t>(Самара, Ульяновск, </a:t>
                      </a:r>
                      <a:br>
                        <a:rPr lang="ru-RU" sz="1200" b="0" kern="1200" dirty="0">
                          <a:solidFill>
                            <a:srgbClr val="002060"/>
                          </a:solidFill>
                          <a:effectLst/>
                          <a:latin typeface="PT Sans" panose="020B0604020202020204" charset="-52"/>
                        </a:rPr>
                      </a:br>
                      <a:r>
                        <a:rPr lang="ru-RU" sz="1200" b="0" kern="1200" dirty="0">
                          <a:solidFill>
                            <a:srgbClr val="002060"/>
                          </a:solidFill>
                          <a:effectLst/>
                          <a:latin typeface="PT Sans" panose="020B0604020202020204" charset="-52"/>
                        </a:rPr>
                        <a:t>Санкт-Петербург)</a:t>
                      </a:r>
                      <a:endParaRPr lang="ru-RU" sz="1200" b="0" dirty="0">
                        <a:solidFill>
                          <a:srgbClr val="002060"/>
                        </a:solidFill>
                        <a:latin typeface="PT Sans" panose="020B0604020202020204" charset="-52"/>
                      </a:endParaRPr>
                    </a:p>
                  </a:txBody>
                  <a:tcPr/>
                </a:tc>
                <a:extLst>
                  <a:ext uri="{0D108BD9-81ED-4DB2-BD59-A6C34878D82A}">
                    <a16:rowId xmlns:a16="http://schemas.microsoft.com/office/drawing/2014/main" val="389860505"/>
                  </a:ext>
                </a:extLst>
              </a:tr>
            </a:tbl>
          </a:graphicData>
        </a:graphic>
      </p:graphicFrame>
      <p:cxnSp>
        <p:nvCxnSpPr>
          <p:cNvPr id="40" name="Прямая со стрелкой 39">
            <a:extLst>
              <a:ext uri="{FF2B5EF4-FFF2-40B4-BE49-F238E27FC236}">
                <a16:creationId xmlns:a16="http://schemas.microsoft.com/office/drawing/2014/main" id="{DE183D16-A240-45C4-B3FF-12122B0D5340}"/>
              </a:ext>
            </a:extLst>
          </p:cNvPr>
          <p:cNvCxnSpPr>
            <a:cxnSpLocks/>
            <a:endCxn id="6" idx="2"/>
          </p:cNvCxnSpPr>
          <p:nvPr/>
        </p:nvCxnSpPr>
        <p:spPr>
          <a:xfrm flipV="1">
            <a:off x="2106202" y="2430081"/>
            <a:ext cx="8504" cy="74463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A34E252-00CA-433A-88F6-D8EB6E4840F2}"/>
              </a:ext>
            </a:extLst>
          </p:cNvPr>
          <p:cNvSpPr txBox="1"/>
          <p:nvPr/>
        </p:nvSpPr>
        <p:spPr>
          <a:xfrm>
            <a:off x="0" y="2469253"/>
            <a:ext cx="2305790" cy="461665"/>
          </a:xfrm>
          <a:prstGeom prst="rect">
            <a:avLst/>
          </a:prstGeom>
          <a:noFill/>
        </p:spPr>
        <p:txBody>
          <a:bodyPr wrap="square" rtlCol="0">
            <a:spAutoFit/>
          </a:bodyPr>
          <a:lstStyle/>
          <a:p>
            <a:r>
              <a:rPr lang="ru-RU" sz="1200" dirty="0">
                <a:solidFill>
                  <a:srgbClr val="002060"/>
                </a:solidFill>
                <a:latin typeface="PT Sans" panose="020B0604020202020204" charset="-52"/>
              </a:rPr>
              <a:t>Система распределенных</a:t>
            </a:r>
          </a:p>
          <a:p>
            <a:r>
              <a:rPr lang="ru-RU" sz="1200" dirty="0">
                <a:solidFill>
                  <a:srgbClr val="002060"/>
                </a:solidFill>
                <a:latin typeface="PT Sans" panose="020B0604020202020204" charset="-52"/>
              </a:rPr>
              <a:t>центров</a:t>
            </a:r>
          </a:p>
        </p:txBody>
      </p:sp>
      <p:cxnSp>
        <p:nvCxnSpPr>
          <p:cNvPr id="59" name="Прямая со стрелкой 58">
            <a:extLst>
              <a:ext uri="{FF2B5EF4-FFF2-40B4-BE49-F238E27FC236}">
                <a16:creationId xmlns:a16="http://schemas.microsoft.com/office/drawing/2014/main" id="{47FB44FE-8C9B-4BCC-91C5-36FA26B1AA68}"/>
              </a:ext>
            </a:extLst>
          </p:cNvPr>
          <p:cNvCxnSpPr>
            <a:cxnSpLocks/>
            <a:endCxn id="7" idx="2"/>
          </p:cNvCxnSpPr>
          <p:nvPr/>
        </p:nvCxnSpPr>
        <p:spPr>
          <a:xfrm flipV="1">
            <a:off x="8430999" y="2439949"/>
            <a:ext cx="0" cy="388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a:extLst>
              <a:ext uri="{FF2B5EF4-FFF2-40B4-BE49-F238E27FC236}">
                <a16:creationId xmlns:a16="http://schemas.microsoft.com/office/drawing/2014/main" id="{850E75CD-9FEE-4D23-B004-FDF0AE760997}"/>
              </a:ext>
            </a:extLst>
          </p:cNvPr>
          <p:cNvCxnSpPr>
            <a:cxnSpLocks/>
            <a:stCxn id="7" idx="1"/>
            <a:endCxn id="6" idx="3"/>
          </p:cNvCxnSpPr>
          <p:nvPr/>
        </p:nvCxnSpPr>
        <p:spPr>
          <a:xfrm flipH="1">
            <a:off x="3736251" y="1772868"/>
            <a:ext cx="3400646" cy="56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Соединитель: уступ 4">
            <a:extLst>
              <a:ext uri="{FF2B5EF4-FFF2-40B4-BE49-F238E27FC236}">
                <a16:creationId xmlns:a16="http://schemas.microsoft.com/office/drawing/2014/main" id="{EE393F5E-71D4-4C81-B627-D099144E9B1D}"/>
              </a:ext>
            </a:extLst>
          </p:cNvPr>
          <p:cNvCxnSpPr>
            <a:cxnSpLocks/>
          </p:cNvCxnSpPr>
          <p:nvPr/>
        </p:nvCxnSpPr>
        <p:spPr>
          <a:xfrm rot="5400000" flipH="1" flipV="1">
            <a:off x="-184570" y="3918607"/>
            <a:ext cx="2502021" cy="32184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35">
            <a:extLst>
              <a:ext uri="{FF2B5EF4-FFF2-40B4-BE49-F238E27FC236}">
                <a16:creationId xmlns:a16="http://schemas.microsoft.com/office/drawing/2014/main" id="{E043389B-F00C-4537-B7CC-F3B1B786077F}"/>
              </a:ext>
            </a:extLst>
          </p:cNvPr>
          <p:cNvSpPr/>
          <p:nvPr/>
        </p:nvSpPr>
        <p:spPr>
          <a:xfrm>
            <a:off x="3907132" y="3004916"/>
            <a:ext cx="3058882" cy="1323772"/>
          </a:xfrm>
          <a:prstGeom prst="rect">
            <a:avLst/>
          </a:prstGeom>
          <a:solidFill>
            <a:srgbClr val="E0E7F6"/>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ru-RU" sz="1400" b="1" dirty="0">
                <a:solidFill>
                  <a:srgbClr val="002060"/>
                </a:solidFill>
                <a:latin typeface="PT Sans" panose="020B0604020202020204" charset="-52"/>
                <a:ea typeface="Calibri"/>
                <a:cs typeface="Calibri"/>
                <a:sym typeface="Calibri"/>
              </a:rPr>
              <a:t>Комитеты НОЦ</a:t>
            </a:r>
          </a:p>
          <a:p>
            <a:pPr algn="ctr"/>
            <a:r>
              <a:rPr lang="ru-RU" sz="1200" dirty="0">
                <a:solidFill>
                  <a:srgbClr val="002060"/>
                </a:solidFill>
                <a:latin typeface="PT Sans" panose="020B0604020202020204" charset="-52"/>
                <a:ea typeface="Calibri"/>
                <a:cs typeface="Calibri"/>
                <a:sym typeface="Calibri"/>
              </a:rPr>
              <a:t>Заседания комитета, в котором превалируют компетенции вуза одного из регионов, проводится на территории соответствующего региона</a:t>
            </a:r>
          </a:p>
        </p:txBody>
      </p:sp>
      <p:cxnSp>
        <p:nvCxnSpPr>
          <p:cNvPr id="47" name="Прямая со стрелкой 46">
            <a:extLst>
              <a:ext uri="{FF2B5EF4-FFF2-40B4-BE49-F238E27FC236}">
                <a16:creationId xmlns:a16="http://schemas.microsoft.com/office/drawing/2014/main" id="{DB12F6AB-BC49-4C6C-9D1A-4278256DAA16}"/>
              </a:ext>
            </a:extLst>
          </p:cNvPr>
          <p:cNvCxnSpPr>
            <a:cxnSpLocks/>
            <a:stCxn id="8" idx="3"/>
            <a:endCxn id="36" idx="1"/>
          </p:cNvCxnSpPr>
          <p:nvPr/>
        </p:nvCxnSpPr>
        <p:spPr>
          <a:xfrm>
            <a:off x="3634905" y="3659876"/>
            <a:ext cx="272227" cy="69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a:extLst>
              <a:ext uri="{FF2B5EF4-FFF2-40B4-BE49-F238E27FC236}">
                <a16:creationId xmlns:a16="http://schemas.microsoft.com/office/drawing/2014/main" id="{9E382F3E-E28A-4770-8777-F8C9D353BD40}"/>
              </a:ext>
            </a:extLst>
          </p:cNvPr>
          <p:cNvCxnSpPr>
            <a:cxnSpLocks/>
            <a:stCxn id="36" idx="2"/>
            <a:endCxn id="56" idx="1"/>
          </p:cNvCxnSpPr>
          <p:nvPr/>
        </p:nvCxnSpPr>
        <p:spPr>
          <a:xfrm>
            <a:off x="5436573" y="4328688"/>
            <a:ext cx="1969742" cy="7745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56" name="Таблица 56">
            <a:extLst>
              <a:ext uri="{FF2B5EF4-FFF2-40B4-BE49-F238E27FC236}">
                <a16:creationId xmlns:a16="http://schemas.microsoft.com/office/drawing/2014/main" id="{3A91CB23-9963-4F7E-B92E-37AC149DAE3E}"/>
              </a:ext>
            </a:extLst>
          </p:cNvPr>
          <p:cNvGraphicFramePr>
            <a:graphicFrameLocks noGrp="1"/>
          </p:cNvGraphicFramePr>
          <p:nvPr>
            <p:extLst>
              <p:ext uri="{D42A27DB-BD31-4B8C-83A1-F6EECF244321}">
                <p14:modId xmlns:p14="http://schemas.microsoft.com/office/powerpoint/2010/main" val="4257800699"/>
              </p:ext>
            </p:extLst>
          </p:nvPr>
        </p:nvGraphicFramePr>
        <p:xfrm>
          <a:off x="7406315" y="4249773"/>
          <a:ext cx="4478936" cy="1706880"/>
        </p:xfrm>
        <a:graphic>
          <a:graphicData uri="http://schemas.openxmlformats.org/drawingml/2006/table">
            <a:tbl>
              <a:tblPr firstRow="1" bandRow="1">
                <a:tableStyleId>{5C22544A-7EE6-4342-B048-85BDC9FD1C3A}</a:tableStyleId>
              </a:tblPr>
              <a:tblGrid>
                <a:gridCol w="328763">
                  <a:extLst>
                    <a:ext uri="{9D8B030D-6E8A-4147-A177-3AD203B41FA5}">
                      <a16:colId xmlns:a16="http://schemas.microsoft.com/office/drawing/2014/main" val="2256989585"/>
                    </a:ext>
                  </a:extLst>
                </a:gridCol>
                <a:gridCol w="1762366">
                  <a:extLst>
                    <a:ext uri="{9D8B030D-6E8A-4147-A177-3AD203B41FA5}">
                      <a16:colId xmlns:a16="http://schemas.microsoft.com/office/drawing/2014/main" val="626131050"/>
                    </a:ext>
                  </a:extLst>
                </a:gridCol>
                <a:gridCol w="2387807">
                  <a:extLst>
                    <a:ext uri="{9D8B030D-6E8A-4147-A177-3AD203B41FA5}">
                      <a16:colId xmlns:a16="http://schemas.microsoft.com/office/drawing/2014/main" val="1625181453"/>
                    </a:ext>
                  </a:extLst>
                </a:gridCol>
              </a:tblGrid>
              <a:tr h="176012">
                <a:tc>
                  <a:txBody>
                    <a:bodyPr/>
                    <a:lstStyle/>
                    <a:p>
                      <a:pPr algn="ctr"/>
                      <a:r>
                        <a:rPr lang="ru-RU" sz="1100" b="1" dirty="0">
                          <a:solidFill>
                            <a:srgbClr val="002060"/>
                          </a:solidFill>
                          <a:latin typeface="PT Sans" panose="020B0604020202020204"/>
                        </a:rPr>
                        <a:t>№</a:t>
                      </a:r>
                    </a:p>
                  </a:txBody>
                  <a:tcPr>
                    <a:solidFill>
                      <a:srgbClr val="EAF2FA"/>
                    </a:solidFill>
                  </a:tcPr>
                </a:tc>
                <a:tc>
                  <a:txBody>
                    <a:bodyPr/>
                    <a:lstStyle/>
                    <a:p>
                      <a:pPr algn="ctr"/>
                      <a:r>
                        <a:rPr lang="ru-RU" sz="1100" b="1" dirty="0">
                          <a:solidFill>
                            <a:srgbClr val="002060"/>
                          </a:solidFill>
                          <a:latin typeface="PT Sans" panose="020B0604020202020204"/>
                        </a:rPr>
                        <a:t>Ответственный регион</a:t>
                      </a:r>
                    </a:p>
                  </a:txBody>
                  <a:tcPr>
                    <a:solidFill>
                      <a:srgbClr val="EAF2FA"/>
                    </a:solidFill>
                  </a:tcPr>
                </a:tc>
                <a:tc>
                  <a:txBody>
                    <a:bodyPr/>
                    <a:lstStyle/>
                    <a:p>
                      <a:pPr algn="ctr"/>
                      <a:r>
                        <a:rPr lang="ru-RU" sz="1100" b="1" dirty="0">
                          <a:solidFill>
                            <a:srgbClr val="002060"/>
                          </a:solidFill>
                          <a:latin typeface="PT Sans" panose="020B0604020202020204"/>
                        </a:rPr>
                        <a:t>Комитеты</a:t>
                      </a:r>
                    </a:p>
                  </a:txBody>
                  <a:tcPr>
                    <a:solidFill>
                      <a:srgbClr val="EAF2FA"/>
                    </a:solidFill>
                  </a:tcPr>
                </a:tc>
                <a:extLst>
                  <a:ext uri="{0D108BD9-81ED-4DB2-BD59-A6C34878D82A}">
                    <a16:rowId xmlns:a16="http://schemas.microsoft.com/office/drawing/2014/main" val="206177484"/>
                  </a:ext>
                </a:extLst>
              </a:tr>
              <a:tr h="318672">
                <a:tc>
                  <a:txBody>
                    <a:bodyPr/>
                    <a:lstStyle/>
                    <a:p>
                      <a:r>
                        <a:rPr lang="ru-RU" sz="1050" b="1" dirty="0">
                          <a:solidFill>
                            <a:srgbClr val="002060"/>
                          </a:solidFill>
                          <a:latin typeface="PT Sans" panose="020B0604020202020204"/>
                        </a:rPr>
                        <a:t>1</a:t>
                      </a:r>
                    </a:p>
                  </a:txBody>
                  <a:tcPr>
                    <a:solidFill>
                      <a:srgbClr val="EAF2FA"/>
                    </a:solidFill>
                  </a:tcPr>
                </a:tc>
                <a:tc>
                  <a:txBody>
                    <a:bodyPr/>
                    <a:lstStyle/>
                    <a:p>
                      <a:pPr algn="l"/>
                      <a:r>
                        <a:rPr lang="ru-RU" sz="1100" b="1" dirty="0">
                          <a:solidFill>
                            <a:srgbClr val="002060"/>
                          </a:solidFill>
                          <a:latin typeface="PT Sans" panose="020B0604020202020204"/>
                        </a:rPr>
                        <a:t>Самарская область</a:t>
                      </a:r>
                    </a:p>
                  </a:txBody>
                  <a:tcPr>
                    <a:solidFill>
                      <a:srgbClr val="EAF2FA"/>
                    </a:solidFill>
                  </a:tcPr>
                </a:tc>
                <a:tc>
                  <a:txBody>
                    <a:bodyPr/>
                    <a:lstStyle/>
                    <a:p>
                      <a:r>
                        <a:rPr lang="ru-RU" sz="1050" dirty="0">
                          <a:solidFill>
                            <a:srgbClr val="002060"/>
                          </a:solidFill>
                          <a:latin typeface="PT Sans" panose="020B0604020202020204"/>
                        </a:rPr>
                        <a:t>Двигателестроение, </a:t>
                      </a:r>
                      <a:r>
                        <a:rPr lang="ru-RU" sz="1050" dirty="0" err="1">
                          <a:solidFill>
                            <a:srgbClr val="002060"/>
                          </a:solidFill>
                          <a:latin typeface="PT Sans" panose="020B0604020202020204"/>
                        </a:rPr>
                        <a:t>Аэрокосмос</a:t>
                      </a:r>
                      <a:r>
                        <a:rPr lang="ru-RU" sz="1050" dirty="0">
                          <a:solidFill>
                            <a:srgbClr val="002060"/>
                          </a:solidFill>
                          <a:latin typeface="PT Sans" panose="020B0604020202020204"/>
                        </a:rPr>
                        <a:t>, Передовые транспортные системы</a:t>
                      </a:r>
                    </a:p>
                  </a:txBody>
                  <a:tcPr>
                    <a:solidFill>
                      <a:srgbClr val="EAF2FA"/>
                    </a:solidFill>
                  </a:tcPr>
                </a:tc>
                <a:extLst>
                  <a:ext uri="{0D108BD9-81ED-4DB2-BD59-A6C34878D82A}">
                    <a16:rowId xmlns:a16="http://schemas.microsoft.com/office/drawing/2014/main" val="4265541458"/>
                  </a:ext>
                </a:extLst>
              </a:tr>
              <a:tr h="196106">
                <a:tc>
                  <a:txBody>
                    <a:bodyPr/>
                    <a:lstStyle/>
                    <a:p>
                      <a:r>
                        <a:rPr lang="ru-RU" sz="1050" b="1" dirty="0">
                          <a:solidFill>
                            <a:srgbClr val="002060"/>
                          </a:solidFill>
                          <a:latin typeface="PT Sans" panose="020B0604020202020204"/>
                        </a:rPr>
                        <a:t>2</a:t>
                      </a:r>
                    </a:p>
                  </a:txBody>
                  <a:tcPr>
                    <a:solidFill>
                      <a:srgbClr val="EAF2FA"/>
                    </a:solidFill>
                  </a:tcPr>
                </a:tc>
                <a:tc>
                  <a:txBody>
                    <a:bodyPr/>
                    <a:lstStyle/>
                    <a:p>
                      <a:pPr algn="l"/>
                      <a:r>
                        <a:rPr lang="ru-RU" sz="1100" b="1" dirty="0">
                          <a:solidFill>
                            <a:srgbClr val="002060"/>
                          </a:solidFill>
                          <a:latin typeface="PT Sans" panose="020B0604020202020204"/>
                        </a:rPr>
                        <a:t>Ульяновская область</a:t>
                      </a:r>
                    </a:p>
                  </a:txBody>
                  <a:tcPr>
                    <a:solidFill>
                      <a:srgbClr val="EAF2FA"/>
                    </a:solidFill>
                  </a:tcPr>
                </a:tc>
                <a:tc>
                  <a:txBody>
                    <a:bodyPr/>
                    <a:lstStyle/>
                    <a:p>
                      <a:r>
                        <a:rPr lang="ru-RU" sz="1050" dirty="0">
                          <a:solidFill>
                            <a:srgbClr val="002060"/>
                          </a:solidFill>
                          <a:latin typeface="PT Sans" panose="020B0604020202020204"/>
                        </a:rPr>
                        <a:t>Искусственный</a:t>
                      </a:r>
                      <a:r>
                        <a:rPr lang="ru-RU" sz="1050" baseline="0" dirty="0">
                          <a:solidFill>
                            <a:srgbClr val="002060"/>
                          </a:solidFill>
                          <a:latin typeface="PT Sans" panose="020B0604020202020204"/>
                        </a:rPr>
                        <a:t> интеллект</a:t>
                      </a:r>
                      <a:endParaRPr lang="ru-RU" sz="1050" dirty="0">
                        <a:solidFill>
                          <a:srgbClr val="002060"/>
                        </a:solidFill>
                        <a:latin typeface="PT Sans" panose="020B0604020202020204"/>
                      </a:endParaRPr>
                    </a:p>
                  </a:txBody>
                  <a:tcPr>
                    <a:solidFill>
                      <a:srgbClr val="EAF2FA"/>
                    </a:solidFill>
                  </a:tcPr>
                </a:tc>
                <a:extLst>
                  <a:ext uri="{0D108BD9-81ED-4DB2-BD59-A6C34878D82A}">
                    <a16:rowId xmlns:a16="http://schemas.microsoft.com/office/drawing/2014/main" val="911049978"/>
                  </a:ext>
                </a:extLst>
              </a:tr>
              <a:tr h="196106">
                <a:tc>
                  <a:txBody>
                    <a:bodyPr/>
                    <a:lstStyle/>
                    <a:p>
                      <a:r>
                        <a:rPr lang="ru-RU" sz="1050" b="1" dirty="0">
                          <a:solidFill>
                            <a:srgbClr val="002060"/>
                          </a:solidFill>
                          <a:latin typeface="PT Sans" panose="020B0604020202020204"/>
                        </a:rPr>
                        <a:t>3</a:t>
                      </a:r>
                    </a:p>
                  </a:txBody>
                  <a:tcPr>
                    <a:solidFill>
                      <a:srgbClr val="EAF2FA"/>
                    </a:solidFill>
                  </a:tcPr>
                </a:tc>
                <a:tc>
                  <a:txBody>
                    <a:bodyPr/>
                    <a:lstStyle/>
                    <a:p>
                      <a:pPr algn="l"/>
                      <a:r>
                        <a:rPr lang="ru-RU" sz="1100" b="1" dirty="0">
                          <a:solidFill>
                            <a:srgbClr val="002060"/>
                          </a:solidFill>
                          <a:latin typeface="PT Sans" panose="020B0604020202020204"/>
                        </a:rPr>
                        <a:t>Тамбовская область</a:t>
                      </a:r>
                    </a:p>
                  </a:txBody>
                  <a:tcPr>
                    <a:solidFill>
                      <a:srgbClr val="EAF2FA"/>
                    </a:solidFill>
                  </a:tcPr>
                </a:tc>
                <a:tc>
                  <a:txBody>
                    <a:bodyPr/>
                    <a:lstStyle/>
                    <a:p>
                      <a:r>
                        <a:rPr lang="ru-RU" sz="1050" dirty="0">
                          <a:solidFill>
                            <a:srgbClr val="002060"/>
                          </a:solidFill>
                          <a:latin typeface="PT Sans" panose="020B0604020202020204"/>
                        </a:rPr>
                        <a:t>Новые материалы</a:t>
                      </a:r>
                    </a:p>
                  </a:txBody>
                  <a:tcPr>
                    <a:solidFill>
                      <a:srgbClr val="EAF2FA"/>
                    </a:solidFill>
                  </a:tcPr>
                </a:tc>
                <a:extLst>
                  <a:ext uri="{0D108BD9-81ED-4DB2-BD59-A6C34878D82A}">
                    <a16:rowId xmlns:a16="http://schemas.microsoft.com/office/drawing/2014/main" val="1805452343"/>
                  </a:ext>
                </a:extLst>
              </a:tr>
              <a:tr h="196106">
                <a:tc>
                  <a:txBody>
                    <a:bodyPr/>
                    <a:lstStyle/>
                    <a:p>
                      <a:r>
                        <a:rPr lang="ru-RU" sz="1050" b="1" dirty="0">
                          <a:solidFill>
                            <a:srgbClr val="002060"/>
                          </a:solidFill>
                          <a:latin typeface="PT Sans" panose="020B0604020202020204"/>
                        </a:rPr>
                        <a:t>4</a:t>
                      </a:r>
                    </a:p>
                  </a:txBody>
                  <a:tcPr>
                    <a:solidFill>
                      <a:srgbClr val="EAF2FA"/>
                    </a:solidFill>
                  </a:tcPr>
                </a:tc>
                <a:tc>
                  <a:txBody>
                    <a:bodyPr/>
                    <a:lstStyle/>
                    <a:p>
                      <a:pPr algn="l"/>
                      <a:r>
                        <a:rPr lang="ru-RU" sz="1100" b="1" dirty="0">
                          <a:solidFill>
                            <a:srgbClr val="002060"/>
                          </a:solidFill>
                          <a:latin typeface="PT Sans" panose="020B0604020202020204"/>
                        </a:rPr>
                        <a:t>Пензенская область</a:t>
                      </a:r>
                    </a:p>
                  </a:txBody>
                  <a:tcPr>
                    <a:solidFill>
                      <a:srgbClr val="EAF2FA"/>
                    </a:solidFill>
                  </a:tcPr>
                </a:tc>
                <a:tc>
                  <a:txBody>
                    <a:bodyPr/>
                    <a:lstStyle/>
                    <a:p>
                      <a:r>
                        <a:rPr lang="ru-RU" sz="1050" dirty="0">
                          <a:solidFill>
                            <a:srgbClr val="002060"/>
                          </a:solidFill>
                          <a:latin typeface="PT Sans" panose="020B0604020202020204"/>
                        </a:rPr>
                        <a:t>Медицинские технологии </a:t>
                      </a:r>
                    </a:p>
                  </a:txBody>
                  <a:tcPr>
                    <a:solidFill>
                      <a:srgbClr val="EAF2FA"/>
                    </a:solidFill>
                  </a:tcPr>
                </a:tc>
                <a:extLst>
                  <a:ext uri="{0D108BD9-81ED-4DB2-BD59-A6C34878D82A}">
                    <a16:rowId xmlns:a16="http://schemas.microsoft.com/office/drawing/2014/main" val="1354801634"/>
                  </a:ext>
                </a:extLst>
              </a:tr>
              <a:tr h="196106">
                <a:tc>
                  <a:txBody>
                    <a:bodyPr/>
                    <a:lstStyle/>
                    <a:p>
                      <a:r>
                        <a:rPr lang="ru-RU" sz="1050" b="1" dirty="0">
                          <a:solidFill>
                            <a:srgbClr val="002060"/>
                          </a:solidFill>
                          <a:latin typeface="PT Sans" panose="020B0604020202020204"/>
                        </a:rPr>
                        <a:t>5</a:t>
                      </a:r>
                    </a:p>
                  </a:txBody>
                  <a:tcPr>
                    <a:solidFill>
                      <a:srgbClr val="EAF2FA"/>
                    </a:solidFill>
                  </a:tcPr>
                </a:tc>
                <a:tc>
                  <a:txBody>
                    <a:bodyPr/>
                    <a:lstStyle/>
                    <a:p>
                      <a:pPr algn="l"/>
                      <a:r>
                        <a:rPr lang="ru-RU" sz="1100" b="1" dirty="0">
                          <a:solidFill>
                            <a:srgbClr val="002060"/>
                          </a:solidFill>
                          <a:latin typeface="PT Sans" panose="020B0604020202020204"/>
                        </a:rPr>
                        <a:t>Республика Мордовия</a:t>
                      </a:r>
                    </a:p>
                  </a:txBody>
                  <a:tcPr>
                    <a:solidFill>
                      <a:srgbClr val="EAF2FA"/>
                    </a:solidFill>
                  </a:tcPr>
                </a:tc>
                <a:tc>
                  <a:txBody>
                    <a:bodyPr/>
                    <a:lstStyle/>
                    <a:p>
                      <a:r>
                        <a:rPr lang="ru-RU" sz="1050" dirty="0">
                          <a:solidFill>
                            <a:srgbClr val="002060"/>
                          </a:solidFill>
                          <a:latin typeface="PT Sans" panose="020B0604020202020204"/>
                        </a:rPr>
                        <a:t>Умное</a:t>
                      </a:r>
                      <a:r>
                        <a:rPr lang="ru-RU" sz="1050" baseline="0" dirty="0">
                          <a:solidFill>
                            <a:srgbClr val="002060"/>
                          </a:solidFill>
                          <a:latin typeface="PT Sans" panose="020B0604020202020204"/>
                        </a:rPr>
                        <a:t> </a:t>
                      </a:r>
                      <a:r>
                        <a:rPr lang="ru-RU" sz="1050" baseline="0" dirty="0" err="1">
                          <a:solidFill>
                            <a:srgbClr val="002060"/>
                          </a:solidFill>
                          <a:latin typeface="PT Sans" panose="020B0604020202020204"/>
                        </a:rPr>
                        <a:t>агро</a:t>
                      </a:r>
                      <a:endParaRPr lang="ru-RU" sz="1050" dirty="0">
                        <a:solidFill>
                          <a:srgbClr val="002060"/>
                        </a:solidFill>
                        <a:latin typeface="PT Sans" panose="020B0604020202020204"/>
                      </a:endParaRPr>
                    </a:p>
                  </a:txBody>
                  <a:tcPr>
                    <a:solidFill>
                      <a:srgbClr val="EAF2FA"/>
                    </a:solidFill>
                  </a:tcPr>
                </a:tc>
                <a:extLst>
                  <a:ext uri="{0D108BD9-81ED-4DB2-BD59-A6C34878D82A}">
                    <a16:rowId xmlns:a16="http://schemas.microsoft.com/office/drawing/2014/main" val="3726235789"/>
                  </a:ext>
                </a:extLst>
              </a:tr>
            </a:tbl>
          </a:graphicData>
        </a:graphic>
      </p:graphicFrame>
      <p:sp>
        <p:nvSpPr>
          <p:cNvPr id="30" name="Прямоугольник 29">
            <a:extLst>
              <a:ext uri="{FF2B5EF4-FFF2-40B4-BE49-F238E27FC236}">
                <a16:creationId xmlns:a16="http://schemas.microsoft.com/office/drawing/2014/main" id="{170EA852-78BA-47D0-B746-4891CCBB4381}"/>
              </a:ext>
            </a:extLst>
          </p:cNvPr>
          <p:cNvSpPr/>
          <p:nvPr/>
        </p:nvSpPr>
        <p:spPr>
          <a:xfrm>
            <a:off x="7822493" y="3924055"/>
            <a:ext cx="3460241" cy="2282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rgbClr val="002060"/>
                </a:solidFill>
                <a:latin typeface="PT Sans" panose="020B0604020202020204" charset="-52"/>
                <a:ea typeface="Calibri"/>
                <a:cs typeface="Calibri"/>
                <a:sym typeface="Calibri"/>
              </a:rPr>
              <a:t>Распределение комитетов НОЦ по регионам</a:t>
            </a:r>
          </a:p>
        </p:txBody>
      </p:sp>
    </p:spTree>
    <p:extLst>
      <p:ext uri="{BB962C8B-B14F-4D97-AF65-F5344CB8AC3E}">
        <p14:creationId xmlns:p14="http://schemas.microsoft.com/office/powerpoint/2010/main" val="64848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702400" y="891813"/>
            <a:ext cx="9291420" cy="422182"/>
          </a:xfrm>
        </p:spPr>
        <p:txBody>
          <a:bodyPr anchor="t">
            <a:noAutofit/>
          </a:bodyPr>
          <a:lstStyle/>
          <a:p>
            <a:pPr algn="ctr"/>
            <a:r>
              <a:rPr lang="ru-RU" sz="2500" b="1" dirty="0">
                <a:latin typeface="PT Sans" panose="020B0503020203020204" pitchFamily="34" charset="-52"/>
              </a:rPr>
              <a:t>Пензенская область </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16</a:t>
            </a:fld>
            <a:endParaRPr lang="ru-RU" sz="1800" b="1" dirty="0">
              <a:solidFill>
                <a:schemeClr val="bg1"/>
              </a:solidFill>
              <a:latin typeface="PT Sans" panose="020B0503020203020204" pitchFamily="34" charset="-52"/>
            </a:endParaRPr>
          </a:p>
        </p:txBody>
      </p:sp>
      <p:pic>
        <p:nvPicPr>
          <p:cNvPr id="4098" name="Picture 2" descr="Герб Пензенской области — Википед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101" y="491145"/>
            <a:ext cx="679566" cy="890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934" y="1511544"/>
            <a:ext cx="3669075" cy="584775"/>
          </a:xfrm>
          <a:prstGeom prst="rect">
            <a:avLst/>
          </a:prstGeom>
          <a:solidFill>
            <a:srgbClr val="8EBAE2"/>
          </a:solidFill>
        </p:spPr>
        <p:txBody>
          <a:bodyPr wrap="square" rtlCol="0" anchor="ctr">
            <a:spAutoFit/>
          </a:bodyPr>
          <a:lstStyle/>
          <a:p>
            <a:r>
              <a:rPr lang="ru-RU" sz="1600" b="1" dirty="0">
                <a:latin typeface="Arial" panose="020B0604020202020204" pitchFamily="34" charset="0"/>
                <a:cs typeface="Arial" panose="020B0604020202020204" pitchFamily="34" charset="0"/>
              </a:rPr>
              <a:t>Комитет по медицинским технологиям</a:t>
            </a:r>
          </a:p>
        </p:txBody>
      </p:sp>
      <p:sp>
        <p:nvSpPr>
          <p:cNvPr id="6" name="TextBox 5"/>
          <p:cNvSpPr txBox="1"/>
          <p:nvPr/>
        </p:nvSpPr>
        <p:spPr>
          <a:xfrm>
            <a:off x="435934" y="2198307"/>
            <a:ext cx="3637177" cy="738664"/>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«Цифровая платформа создания новых продуктов персонализированной медицины»</a:t>
            </a:r>
          </a:p>
        </p:txBody>
      </p:sp>
      <p:sp>
        <p:nvSpPr>
          <p:cNvPr id="8" name="TextBox 7"/>
          <p:cNvSpPr txBox="1"/>
          <p:nvPr/>
        </p:nvSpPr>
        <p:spPr>
          <a:xfrm>
            <a:off x="435934" y="3058662"/>
            <a:ext cx="3626546" cy="584775"/>
          </a:xfrm>
          <a:prstGeom prst="rect">
            <a:avLst/>
          </a:prstGeom>
          <a:solidFill>
            <a:srgbClr val="D4E5F4"/>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600" b="1" dirty="0"/>
              <a:t>Ключевые партнеры</a:t>
            </a:r>
          </a:p>
          <a:p>
            <a:r>
              <a:rPr lang="ru-RU" sz="1600" dirty="0"/>
              <a:t>ГК </a:t>
            </a:r>
            <a:r>
              <a:rPr lang="ru-RU" sz="1600" dirty="0" err="1"/>
              <a:t>Ростех</a:t>
            </a:r>
            <a:endParaRPr lang="ru-RU" sz="1600" dirty="0"/>
          </a:p>
        </p:txBody>
      </p:sp>
      <p:sp>
        <p:nvSpPr>
          <p:cNvPr id="10" name="Прямоугольник 9"/>
          <p:cNvSpPr/>
          <p:nvPr/>
        </p:nvSpPr>
        <p:spPr>
          <a:xfrm>
            <a:off x="4231758" y="3059328"/>
            <a:ext cx="4618076" cy="1015663"/>
          </a:xfrm>
          <a:prstGeom prst="rect">
            <a:avLst/>
          </a:prstGeom>
          <a:solidFill>
            <a:srgbClr val="F6F8FC"/>
          </a:solidFill>
        </p:spPr>
        <p:txBody>
          <a:bodyPr wrap="square">
            <a:spAutoFit/>
          </a:bodyPr>
          <a:lstStyle/>
          <a:p>
            <a:r>
              <a:rPr lang="ru-RU" sz="1200" dirty="0">
                <a:latin typeface="Arial" pitchFamily="34" charset="0"/>
                <a:cs typeface="Arial" pitchFamily="34" charset="0"/>
              </a:rPr>
              <a:t>Разработка технологии и создание нормативных требований для многослойных металлических материалов с внутренним протектором в условиях воздействия высоко агрессивных химических сред, применение для химической и нефтегазодобывающей промышленности</a:t>
            </a:r>
          </a:p>
        </p:txBody>
      </p:sp>
      <p:sp>
        <p:nvSpPr>
          <p:cNvPr id="11" name="Прямоугольник 10"/>
          <p:cNvSpPr/>
          <p:nvPr/>
        </p:nvSpPr>
        <p:spPr>
          <a:xfrm>
            <a:off x="4231758" y="1373709"/>
            <a:ext cx="6776484" cy="523220"/>
          </a:xfrm>
          <a:prstGeom prst="rect">
            <a:avLst/>
          </a:prstGeom>
          <a:solidFill>
            <a:srgbClr val="D4E5F4"/>
          </a:solidFill>
        </p:spPr>
        <p:txBody>
          <a:bodyPr wrap="square">
            <a:spAutoFit/>
          </a:bodyPr>
          <a:lstStyle/>
          <a:p>
            <a:r>
              <a:rPr lang="ru-RU" sz="1400" dirty="0">
                <a:latin typeface="Arial" pitchFamily="34" charset="0"/>
                <a:cs typeface="Arial" pitchFamily="34" charset="0"/>
              </a:rPr>
              <a:t>Разработка биотехнических систем на основе адаптивной виртуальной реальности с биологической обратной связью</a:t>
            </a:r>
          </a:p>
        </p:txBody>
      </p:sp>
      <p:sp>
        <p:nvSpPr>
          <p:cNvPr id="12" name="Прямоугольник 11"/>
          <p:cNvSpPr/>
          <p:nvPr/>
        </p:nvSpPr>
        <p:spPr>
          <a:xfrm>
            <a:off x="4231759" y="1928629"/>
            <a:ext cx="6776483" cy="523220"/>
          </a:xfrm>
          <a:prstGeom prst="rect">
            <a:avLst/>
          </a:prstGeom>
          <a:solidFill>
            <a:srgbClr val="D4E5F4"/>
          </a:solidFill>
        </p:spPr>
        <p:txBody>
          <a:bodyPr wrap="square">
            <a:spAutoFit/>
          </a:bodyPr>
          <a:lstStyle/>
          <a:p>
            <a:r>
              <a:rPr lang="ru-RU" sz="1400" dirty="0">
                <a:latin typeface="Arial" pitchFamily="34" charset="0"/>
                <a:cs typeface="Arial" pitchFamily="34" charset="0"/>
              </a:rPr>
              <a:t>Проектирование и производство эндопротезов суставов человека с использованием композитного материала на основе углерода</a:t>
            </a:r>
          </a:p>
        </p:txBody>
      </p:sp>
      <p:sp>
        <p:nvSpPr>
          <p:cNvPr id="14" name="Прямоугольник 13"/>
          <p:cNvSpPr/>
          <p:nvPr/>
        </p:nvSpPr>
        <p:spPr>
          <a:xfrm>
            <a:off x="4231758" y="2499595"/>
            <a:ext cx="7555959" cy="461665"/>
          </a:xfrm>
          <a:prstGeom prst="rect">
            <a:avLst/>
          </a:prstGeom>
          <a:solidFill>
            <a:srgbClr val="F6F8FC"/>
          </a:solidFill>
        </p:spPr>
        <p:txBody>
          <a:bodyPr wrap="square">
            <a:spAutoFit/>
          </a:bodyPr>
          <a:lstStyle/>
          <a:p>
            <a:r>
              <a:rPr lang="ru-RU" sz="1200" dirty="0">
                <a:latin typeface="Arial" pitchFamily="34" charset="0"/>
                <a:cs typeface="Arial" pitchFamily="34" charset="0"/>
              </a:rPr>
              <a:t>Создание интеллектуальной автоматизированной системы управляемого синтеза покрытий методом </a:t>
            </a:r>
            <a:r>
              <a:rPr lang="ru-RU" sz="1200" dirty="0" err="1">
                <a:latin typeface="Arial" pitchFamily="34" charset="0"/>
                <a:cs typeface="Arial" pitchFamily="34" charset="0"/>
              </a:rPr>
              <a:t>микродугового</a:t>
            </a:r>
            <a:r>
              <a:rPr lang="ru-RU" sz="1200" dirty="0">
                <a:latin typeface="Arial" pitchFamily="34" charset="0"/>
                <a:cs typeface="Arial" pitchFamily="34" charset="0"/>
              </a:rPr>
              <a:t> оксидирования</a:t>
            </a:r>
          </a:p>
        </p:txBody>
      </p:sp>
      <p:sp>
        <p:nvSpPr>
          <p:cNvPr id="15" name="Прямоугольник 14"/>
          <p:cNvSpPr/>
          <p:nvPr/>
        </p:nvSpPr>
        <p:spPr>
          <a:xfrm>
            <a:off x="4231758" y="4120502"/>
            <a:ext cx="4657061" cy="646331"/>
          </a:xfrm>
          <a:prstGeom prst="rect">
            <a:avLst/>
          </a:prstGeom>
          <a:solidFill>
            <a:srgbClr val="F6F8FC"/>
          </a:solidFill>
        </p:spPr>
        <p:txBody>
          <a:bodyPr wrap="square">
            <a:spAutoFit/>
          </a:bodyPr>
          <a:lstStyle/>
          <a:p>
            <a:r>
              <a:rPr lang="ru-RU" sz="1200" dirty="0">
                <a:latin typeface="Arial" pitchFamily="34" charset="0"/>
                <a:cs typeface="Arial" pitchFamily="34" charset="0"/>
              </a:rPr>
              <a:t>Технологии переоборудования, заправки, обслуживания подвижного состава железных дорог России для работы на сжиженном и компримированном природном газе</a:t>
            </a:r>
          </a:p>
        </p:txBody>
      </p:sp>
      <p:sp>
        <p:nvSpPr>
          <p:cNvPr id="17" name="Прямоугольник 16"/>
          <p:cNvSpPr/>
          <p:nvPr/>
        </p:nvSpPr>
        <p:spPr>
          <a:xfrm>
            <a:off x="439838" y="3701534"/>
            <a:ext cx="3589901" cy="523220"/>
          </a:xfrm>
          <a:prstGeom prst="rect">
            <a:avLst/>
          </a:prstGeom>
          <a:solidFill>
            <a:srgbClr val="E1F7FF"/>
          </a:solidFill>
        </p:spPr>
        <p:txBody>
          <a:bodyPr wrap="square">
            <a:spAutoFit/>
          </a:bodyPr>
          <a:lstStyle/>
          <a:p>
            <a:r>
              <a:rPr lang="ru-RU" sz="1400" b="1" dirty="0">
                <a:latin typeface="Arial" pitchFamily="34" charset="0"/>
                <a:cs typeface="Arial" pitchFamily="34" charset="0"/>
              </a:rPr>
              <a:t>Научно-производственное предприятие «</a:t>
            </a:r>
            <a:r>
              <a:rPr lang="ru-RU" sz="1400" b="1" dirty="0" err="1">
                <a:latin typeface="Arial" pitchFamily="34" charset="0"/>
                <a:cs typeface="Arial" pitchFamily="34" charset="0"/>
              </a:rPr>
              <a:t>МедИнж</a:t>
            </a:r>
            <a:r>
              <a:rPr lang="ru-RU" sz="1400" b="1" dirty="0">
                <a:latin typeface="Arial" pitchFamily="34" charset="0"/>
                <a:cs typeface="Arial" pitchFamily="34" charset="0"/>
              </a:rPr>
              <a:t>»</a:t>
            </a:r>
          </a:p>
        </p:txBody>
      </p:sp>
      <p:sp>
        <p:nvSpPr>
          <p:cNvPr id="18" name="Прямоугольник 17"/>
          <p:cNvSpPr/>
          <p:nvPr/>
        </p:nvSpPr>
        <p:spPr>
          <a:xfrm>
            <a:off x="435934" y="4785779"/>
            <a:ext cx="3604437" cy="1107996"/>
          </a:xfrm>
          <a:prstGeom prst="rect">
            <a:avLst/>
          </a:prstGeom>
          <a:solidFill>
            <a:srgbClr val="E1F7FF"/>
          </a:solidFill>
        </p:spPr>
        <p:txBody>
          <a:bodyPr wrap="square">
            <a:spAutoFit/>
          </a:bodyPr>
          <a:lstStyle/>
          <a:p>
            <a:pPr>
              <a:spcAft>
                <a:spcPts val="600"/>
              </a:spcAft>
              <a:buFont typeface="Wingdings" pitchFamily="2" charset="2"/>
              <a:buChar char="ü"/>
            </a:pPr>
            <a:r>
              <a:rPr lang="ru-RU" sz="1400" dirty="0">
                <a:latin typeface="Arial" pitchFamily="34" charset="0"/>
                <a:cs typeface="Arial" pitchFamily="34" charset="0"/>
              </a:rPr>
              <a:t>уникальные сердечные клапаны</a:t>
            </a:r>
          </a:p>
          <a:p>
            <a:pPr>
              <a:spcAft>
                <a:spcPts val="600"/>
              </a:spcAft>
              <a:buFont typeface="Wingdings" pitchFamily="2" charset="2"/>
              <a:buChar char="ü"/>
            </a:pPr>
            <a:r>
              <a:rPr lang="ru-RU" sz="1400" dirty="0" err="1">
                <a:latin typeface="Arial" pitchFamily="34" charset="0"/>
                <a:cs typeface="Arial" pitchFamily="34" charset="0"/>
              </a:rPr>
              <a:t>эндокарбоновые</a:t>
            </a:r>
            <a:r>
              <a:rPr lang="ru-RU" sz="1400" dirty="0">
                <a:latin typeface="Arial" pitchFamily="34" charset="0"/>
                <a:cs typeface="Arial" pitchFamily="34" charset="0"/>
              </a:rPr>
              <a:t> протезы (коленного сустава, локтевого сустава и т.д.)</a:t>
            </a:r>
          </a:p>
          <a:p>
            <a:pPr>
              <a:spcAft>
                <a:spcPts val="600"/>
              </a:spcAft>
              <a:buFont typeface="Wingdings" pitchFamily="2" charset="2"/>
              <a:buChar char="ü"/>
            </a:pPr>
            <a:r>
              <a:rPr lang="ru-RU" sz="1400" dirty="0">
                <a:latin typeface="Arial" pitchFamily="34" charset="0"/>
                <a:cs typeface="Arial" pitchFamily="34" charset="0"/>
              </a:rPr>
              <a:t>производство коронарных </a:t>
            </a:r>
            <a:r>
              <a:rPr lang="ru-RU" sz="1400" dirty="0" err="1">
                <a:latin typeface="Arial" pitchFamily="34" charset="0"/>
                <a:cs typeface="Arial" pitchFamily="34" charset="0"/>
              </a:rPr>
              <a:t>стентов</a:t>
            </a:r>
            <a:endParaRPr lang="ru-RU" sz="1400" dirty="0">
              <a:latin typeface="Arial" pitchFamily="34" charset="0"/>
              <a:cs typeface="Arial" pitchFamily="34" charset="0"/>
            </a:endParaRPr>
          </a:p>
        </p:txBody>
      </p:sp>
      <p:sp>
        <p:nvSpPr>
          <p:cNvPr id="19" name="Прямоугольник 18"/>
          <p:cNvSpPr/>
          <p:nvPr/>
        </p:nvSpPr>
        <p:spPr>
          <a:xfrm>
            <a:off x="421756" y="5944451"/>
            <a:ext cx="11412279" cy="307777"/>
          </a:xfrm>
          <a:prstGeom prst="rect">
            <a:avLst/>
          </a:prstGeom>
          <a:solidFill>
            <a:srgbClr val="E1F7FF"/>
          </a:solidFill>
        </p:spPr>
        <p:txBody>
          <a:bodyPr wrap="square">
            <a:spAutoFit/>
          </a:bodyPr>
          <a:lstStyle/>
          <a:p>
            <a:pPr algn="ctr"/>
            <a:r>
              <a:rPr lang="ru-RU" sz="1400" b="1" dirty="0">
                <a:latin typeface="Arial" pitchFamily="34" charset="0"/>
                <a:cs typeface="Arial" pitchFamily="34" charset="0"/>
              </a:rPr>
              <a:t>Полигон для разработки и испытания новых медицинских изделий для ортопедии и травматологии и новых биоматериалов</a:t>
            </a:r>
          </a:p>
        </p:txBody>
      </p:sp>
      <p:sp>
        <p:nvSpPr>
          <p:cNvPr id="20" name="Прямоугольник 19"/>
          <p:cNvSpPr/>
          <p:nvPr/>
        </p:nvSpPr>
        <p:spPr>
          <a:xfrm>
            <a:off x="435935" y="4350119"/>
            <a:ext cx="3583172" cy="307777"/>
          </a:xfrm>
          <a:prstGeom prst="rect">
            <a:avLst/>
          </a:prstGeom>
          <a:solidFill>
            <a:srgbClr val="E1F7FF"/>
          </a:solidFill>
        </p:spPr>
        <p:txBody>
          <a:bodyPr wrap="square">
            <a:spAutoFit/>
          </a:bodyPr>
          <a:lstStyle/>
          <a:p>
            <a:r>
              <a:rPr lang="ru-RU" sz="1400" b="1" dirty="0">
                <a:latin typeface="Arial" pitchFamily="34" charset="0"/>
                <a:cs typeface="Arial" pitchFamily="34" charset="0"/>
              </a:rPr>
              <a:t>Технопарк «</a:t>
            </a:r>
            <a:r>
              <a:rPr lang="ru-RU" sz="1400" b="1" dirty="0" err="1">
                <a:latin typeface="Arial" pitchFamily="34" charset="0"/>
                <a:cs typeface="Arial" pitchFamily="34" charset="0"/>
              </a:rPr>
              <a:t>Рамеев</a:t>
            </a:r>
            <a:r>
              <a:rPr lang="ru-RU" sz="1400" b="1" dirty="0">
                <a:latin typeface="Arial" pitchFamily="34" charset="0"/>
                <a:cs typeface="Arial" pitchFamily="34" charset="0"/>
              </a:rPr>
              <a:t>»</a:t>
            </a:r>
          </a:p>
        </p:txBody>
      </p:sp>
      <p:pic>
        <p:nvPicPr>
          <p:cNvPr id="5122" name="Picture 2" descr=" Фото: iStock"/>
          <p:cNvPicPr>
            <a:picLocks noChangeAspect="1" noChangeArrowheads="1"/>
          </p:cNvPicPr>
          <p:nvPr/>
        </p:nvPicPr>
        <p:blipFill>
          <a:blip r:embed="rId5" cstate="print"/>
          <a:srcRect/>
          <a:stretch>
            <a:fillRect/>
          </a:stretch>
        </p:blipFill>
        <p:spPr bwMode="auto">
          <a:xfrm>
            <a:off x="8904772" y="2951128"/>
            <a:ext cx="3117108" cy="2078072"/>
          </a:xfrm>
          <a:prstGeom prst="rect">
            <a:avLst/>
          </a:prstGeom>
          <a:noFill/>
        </p:spPr>
      </p:pic>
      <p:pic>
        <p:nvPicPr>
          <p:cNvPr id="5124" name="Picture 4" descr="http://cdn2.dislife.ru/media/at/1f/c7/60/4cc26581db2669d59f18148aa45c7007.jpg"/>
          <p:cNvPicPr>
            <a:picLocks noChangeAspect="1" noChangeArrowheads="1"/>
          </p:cNvPicPr>
          <p:nvPr/>
        </p:nvPicPr>
        <p:blipFill>
          <a:blip r:embed="rId6" cstate="print"/>
          <a:srcRect/>
          <a:stretch>
            <a:fillRect/>
          </a:stretch>
        </p:blipFill>
        <p:spPr bwMode="auto">
          <a:xfrm>
            <a:off x="4859078" y="4826547"/>
            <a:ext cx="2741500" cy="973847"/>
          </a:xfrm>
          <a:prstGeom prst="rect">
            <a:avLst/>
          </a:prstGeom>
          <a:noFill/>
        </p:spPr>
      </p:pic>
      <p:sp>
        <p:nvSpPr>
          <p:cNvPr id="21" name="Прямоугольник 20"/>
          <p:cNvSpPr/>
          <p:nvPr/>
        </p:nvSpPr>
        <p:spPr>
          <a:xfrm>
            <a:off x="8282763" y="5136654"/>
            <a:ext cx="3646968" cy="646331"/>
          </a:xfrm>
          <a:prstGeom prst="rect">
            <a:avLst/>
          </a:prstGeom>
        </p:spPr>
        <p:txBody>
          <a:bodyPr wrap="square">
            <a:spAutoFit/>
          </a:bodyPr>
          <a:lstStyle/>
          <a:p>
            <a:pPr algn="ctr"/>
            <a:r>
              <a:rPr lang="ru-RU" sz="1200" i="1" dirty="0">
                <a:latin typeface="Arial" pitchFamily="34" charset="0"/>
                <a:cs typeface="Arial" pitchFamily="34" charset="0"/>
              </a:rPr>
              <a:t>искусственные клапаны сердца, шовный хирургический материал для кардиохирургии и общей хирургии</a:t>
            </a:r>
            <a:endParaRPr lang="ru-RU" sz="1200" dirty="0">
              <a:latin typeface="Arial" pitchFamily="34" charset="0"/>
              <a:cs typeface="Arial" pitchFamily="34" charset="0"/>
            </a:endParaRPr>
          </a:p>
        </p:txBody>
      </p:sp>
      <p:sp>
        <p:nvSpPr>
          <p:cNvPr id="23" name="Заголовок 1">
            <a:extLst>
              <a:ext uri="{FF2B5EF4-FFF2-40B4-BE49-F238E27FC236}">
                <a16:creationId xmlns:a16="http://schemas.microsoft.com/office/drawing/2014/main" id="{22E1162B-7B5B-4650-A253-FEFA98BE06E6}"/>
              </a:ext>
            </a:extLst>
          </p:cNvPr>
          <p:cNvSpPr txBox="1">
            <a:spLocks/>
          </p:cNvSpPr>
          <p:nvPr/>
        </p:nvSpPr>
        <p:spPr>
          <a:xfrm>
            <a:off x="3582630" y="128583"/>
            <a:ext cx="6776485" cy="5056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u="sng" dirty="0">
                <a:latin typeface="PT Sans" panose="020B0503020203020204" pitchFamily="34" charset="-52"/>
              </a:rPr>
              <a:t>Лидирующие компетенции региона – </a:t>
            </a:r>
            <a:r>
              <a:rPr lang="ru-RU" sz="2000" b="1" u="sng" dirty="0" err="1">
                <a:latin typeface="PT Sans" panose="020B0503020203020204" pitchFamily="34" charset="-52"/>
              </a:rPr>
              <a:t>соинициатора</a:t>
            </a:r>
            <a:r>
              <a:rPr lang="ru-RU" sz="2000" b="1" u="sng" dirty="0">
                <a:latin typeface="PT Sans" panose="020B0503020203020204" pitchFamily="34" charset="-52"/>
              </a:rPr>
              <a:t> НОЦ </a:t>
            </a:r>
            <a:br>
              <a:rPr lang="ru-RU" sz="2000" b="1" u="sng" dirty="0">
                <a:latin typeface="PT Sans" panose="020B0503020203020204" pitchFamily="34" charset="-52"/>
              </a:rPr>
            </a:br>
            <a:r>
              <a:rPr lang="ru-RU" sz="2000" b="1" u="sng" dirty="0">
                <a:latin typeface="PT Sans" panose="020B0503020203020204" pitchFamily="34" charset="-52"/>
              </a:rPr>
              <a:t>в проектах «Инженерии будущего»</a:t>
            </a:r>
          </a:p>
        </p:txBody>
      </p:sp>
    </p:spTree>
    <p:extLst>
      <p:ext uri="{BB962C8B-B14F-4D97-AF65-F5344CB8AC3E}">
        <p14:creationId xmlns:p14="http://schemas.microsoft.com/office/powerpoint/2010/main" val="295902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507660" y="39192"/>
            <a:ext cx="9611360" cy="965835"/>
          </a:xfrm>
        </p:spPr>
        <p:txBody>
          <a:bodyPr anchor="t">
            <a:normAutofit/>
          </a:bodyPr>
          <a:lstStyle/>
          <a:p>
            <a:pPr algn="ctr"/>
            <a:r>
              <a:rPr lang="ru-RU" sz="2000" b="1" u="sng" dirty="0">
                <a:latin typeface="PT Sans" panose="020B0604020202020204" charset="-52"/>
                <a:cs typeface="Calibri"/>
                <a:sym typeface="Calibri"/>
              </a:rPr>
              <a:t>Проектные комитеты, технологические проекты и их целевые рынки</a:t>
            </a:r>
            <a:endParaRPr lang="ru-RU" sz="2000" b="1" u="sng" dirty="0">
              <a:latin typeface="PT Sans" panose="020B0604020202020204" charset="-52"/>
            </a:endParaRP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925308" y="6492875"/>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17</a:t>
            </a:fld>
            <a:endParaRPr lang="ru-RU" sz="1800" b="1" dirty="0">
              <a:solidFill>
                <a:schemeClr val="bg1"/>
              </a:solidFill>
              <a:latin typeface="PT Sans" panose="020B0503020203020204" pitchFamily="34" charset="-52"/>
            </a:endParaRPr>
          </a:p>
        </p:txBody>
      </p:sp>
      <p:sp>
        <p:nvSpPr>
          <p:cNvPr id="3" name="TextBox 2"/>
          <p:cNvSpPr txBox="1"/>
          <p:nvPr/>
        </p:nvSpPr>
        <p:spPr>
          <a:xfrm>
            <a:off x="518076" y="1160778"/>
            <a:ext cx="2607261"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двигателестроению </a:t>
            </a:r>
          </a:p>
        </p:txBody>
      </p:sp>
      <p:sp>
        <p:nvSpPr>
          <p:cNvPr id="7" name="TextBox 6"/>
          <p:cNvSpPr txBox="1"/>
          <p:nvPr/>
        </p:nvSpPr>
        <p:spPr>
          <a:xfrm>
            <a:off x="518076" y="1811705"/>
            <a:ext cx="2607261" cy="523220"/>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«Цифровая платформа двигателестроения»</a:t>
            </a:r>
          </a:p>
        </p:txBody>
      </p:sp>
      <p:sp>
        <p:nvSpPr>
          <p:cNvPr id="8" name="TextBox 7"/>
          <p:cNvSpPr txBox="1"/>
          <p:nvPr/>
        </p:nvSpPr>
        <p:spPr>
          <a:xfrm>
            <a:off x="518075" y="2439195"/>
            <a:ext cx="2607261" cy="1384995"/>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«Виртуальные испытания» - «Виртуальные стенды» - «Виртуальные полигоны» для снижения объемов физ. и натур. испытаний перспективных ГТД/ГТУ</a:t>
            </a:r>
          </a:p>
        </p:txBody>
      </p:sp>
      <p:sp>
        <p:nvSpPr>
          <p:cNvPr id="9" name="TextBox 8"/>
          <p:cNvSpPr txBox="1"/>
          <p:nvPr/>
        </p:nvSpPr>
        <p:spPr>
          <a:xfrm>
            <a:off x="518075" y="3928460"/>
            <a:ext cx="2607261" cy="1815882"/>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a:t>АО «ОДК»</a:t>
            </a:r>
          </a:p>
          <a:p>
            <a:r>
              <a:rPr lang="ru-RU" sz="1400" dirty="0"/>
              <a:t>ГК «</a:t>
            </a:r>
            <a:r>
              <a:rPr lang="ru-RU" sz="1400" dirty="0" err="1"/>
              <a:t>Роскосмос</a:t>
            </a:r>
            <a:r>
              <a:rPr lang="ru-RU" sz="1400" dirty="0"/>
              <a:t>»</a:t>
            </a:r>
          </a:p>
          <a:p>
            <a:r>
              <a:rPr lang="ru-RU" sz="1400" dirty="0" err="1"/>
              <a:t>Автоваз</a:t>
            </a:r>
            <a:endParaRPr lang="ru-RU" sz="1400" dirty="0"/>
          </a:p>
          <a:p>
            <a:r>
              <a:rPr lang="ru-RU" sz="1400" dirty="0"/>
              <a:t>АО НПО «</a:t>
            </a:r>
            <a:r>
              <a:rPr lang="ru-RU" sz="1400" dirty="0" err="1"/>
              <a:t>Энергомаш</a:t>
            </a:r>
            <a:r>
              <a:rPr lang="ru-RU" sz="1400" dirty="0"/>
              <a:t>»</a:t>
            </a:r>
          </a:p>
          <a:p>
            <a:r>
              <a:rPr lang="ru-RU" sz="1400" dirty="0"/>
              <a:t>Алмаз-Антей</a:t>
            </a:r>
          </a:p>
          <a:p>
            <a:r>
              <a:rPr lang="ru-RU" sz="1400" dirty="0"/>
              <a:t>ООО НПФ «ВТ инжиниринг»</a:t>
            </a:r>
          </a:p>
          <a:p>
            <a:r>
              <a:rPr lang="ru-RU" sz="1400" dirty="0"/>
              <a:t>АО «</a:t>
            </a:r>
            <a:r>
              <a:rPr lang="ru-RU" sz="1400" dirty="0" err="1"/>
              <a:t>Пензадизельмаш</a:t>
            </a:r>
            <a:r>
              <a:rPr lang="ru-RU" sz="1400" dirty="0"/>
              <a:t>»</a:t>
            </a:r>
          </a:p>
        </p:txBody>
      </p:sp>
      <p:sp>
        <p:nvSpPr>
          <p:cNvPr id="10" name="TextBox 9"/>
          <p:cNvSpPr txBox="1"/>
          <p:nvPr/>
        </p:nvSpPr>
        <p:spPr>
          <a:xfrm>
            <a:off x="3275929" y="1169535"/>
            <a:ext cx="2606400"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аэрокосмосу</a:t>
            </a:r>
          </a:p>
          <a:p>
            <a:endParaRPr lang="ru-RU" sz="1400" b="1" dirty="0">
              <a:latin typeface="Arial" panose="020B0604020202020204" pitchFamily="34" charset="0"/>
              <a:cs typeface="Arial" panose="020B0604020202020204" pitchFamily="34" charset="0"/>
            </a:endParaRPr>
          </a:p>
        </p:txBody>
      </p:sp>
      <p:sp>
        <p:nvSpPr>
          <p:cNvPr id="11" name="TextBox 10"/>
          <p:cNvSpPr txBox="1"/>
          <p:nvPr/>
        </p:nvSpPr>
        <p:spPr>
          <a:xfrm>
            <a:off x="3254393" y="1811705"/>
            <a:ext cx="2627936" cy="738664"/>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«Многоуровневая аэрокосмическая система мониторинга Земли»</a:t>
            </a:r>
          </a:p>
        </p:txBody>
      </p:sp>
      <p:sp>
        <p:nvSpPr>
          <p:cNvPr id="12" name="TextBox 11"/>
          <p:cNvSpPr txBox="1"/>
          <p:nvPr/>
        </p:nvSpPr>
        <p:spPr>
          <a:xfrm>
            <a:off x="3254393" y="2627265"/>
            <a:ext cx="2627936" cy="1692771"/>
          </a:xfrm>
          <a:prstGeom prst="rect">
            <a:avLst/>
          </a:prstGeom>
          <a:solidFill>
            <a:schemeClr val="accent5">
              <a:lumMod val="20000"/>
              <a:lumOff val="80000"/>
            </a:schemeClr>
          </a:solidFill>
        </p:spPr>
        <p:txBody>
          <a:bodyPr wrap="square" rtlCol="0">
            <a:spAutoFit/>
          </a:bodyPr>
          <a:lstStyle/>
          <a:p>
            <a:r>
              <a:rPr lang="ru-RU" sz="1300" dirty="0">
                <a:latin typeface="Arial" panose="020B0604020202020204" pitchFamily="34" charset="0"/>
                <a:cs typeface="Arial" panose="020B0604020202020204" pitchFamily="34" charset="0"/>
              </a:rPr>
              <a:t>Системная структура и принципы работы, динамики управляемого движения многоуровневой эшелонированной системы дистанционного мониторинга процессов Земли и ближнего космоса</a:t>
            </a:r>
          </a:p>
        </p:txBody>
      </p:sp>
      <p:sp>
        <p:nvSpPr>
          <p:cNvPr id="13" name="TextBox 12"/>
          <p:cNvSpPr txBox="1"/>
          <p:nvPr/>
        </p:nvSpPr>
        <p:spPr>
          <a:xfrm>
            <a:off x="3265161" y="4451680"/>
            <a:ext cx="2627936" cy="1292662"/>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300" b="1" dirty="0"/>
              <a:t>Ключевые партнеры</a:t>
            </a:r>
          </a:p>
          <a:p>
            <a:r>
              <a:rPr lang="ru-RU" sz="1300" dirty="0"/>
              <a:t>АО «РКЦ «Прогресс»</a:t>
            </a:r>
          </a:p>
          <a:p>
            <a:r>
              <a:rPr lang="ru-RU" sz="1300" dirty="0" err="1"/>
              <a:t>АэроНЕТ</a:t>
            </a:r>
            <a:r>
              <a:rPr lang="ru-RU" sz="1300" dirty="0"/>
              <a:t>, АО «Самара-</a:t>
            </a:r>
            <a:r>
              <a:rPr lang="ru-RU" sz="1300" dirty="0" err="1"/>
              <a:t>Информспутник</a:t>
            </a:r>
            <a:r>
              <a:rPr lang="ru-RU" sz="1300" dirty="0"/>
              <a:t>»</a:t>
            </a:r>
          </a:p>
          <a:p>
            <a:r>
              <a:rPr lang="ru-RU" sz="1300" dirty="0"/>
              <a:t>Ракурс, </a:t>
            </a:r>
            <a:r>
              <a:rPr lang="ru-RU" sz="1300" dirty="0" err="1"/>
              <a:t>Лоретт</a:t>
            </a:r>
            <a:endParaRPr lang="ru-RU" sz="1300" dirty="0"/>
          </a:p>
          <a:p>
            <a:r>
              <a:rPr lang="en-US" sz="1300" dirty="0"/>
              <a:t>Next-</a:t>
            </a:r>
            <a:r>
              <a:rPr lang="en-US" sz="1300" dirty="0" err="1"/>
              <a:t>Gis</a:t>
            </a:r>
            <a:r>
              <a:rPr lang="ru-RU" sz="1300" dirty="0"/>
              <a:t>, </a:t>
            </a:r>
            <a:r>
              <a:rPr lang="ru-RU" sz="1300" dirty="0" err="1"/>
              <a:t>Геоцентр</a:t>
            </a:r>
            <a:r>
              <a:rPr lang="ru-RU" sz="1300" dirty="0"/>
              <a:t>-Консалтинг</a:t>
            </a:r>
          </a:p>
        </p:txBody>
      </p:sp>
      <p:sp>
        <p:nvSpPr>
          <p:cNvPr id="18" name="TextBox 17"/>
          <p:cNvSpPr txBox="1"/>
          <p:nvPr/>
        </p:nvSpPr>
        <p:spPr>
          <a:xfrm>
            <a:off x="6095289" y="1160778"/>
            <a:ext cx="2606400"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передовым транспортным системам</a:t>
            </a:r>
          </a:p>
        </p:txBody>
      </p:sp>
      <p:sp>
        <p:nvSpPr>
          <p:cNvPr id="19" name="TextBox 18"/>
          <p:cNvSpPr txBox="1"/>
          <p:nvPr/>
        </p:nvSpPr>
        <p:spPr>
          <a:xfrm>
            <a:off x="6072846" y="1785493"/>
            <a:ext cx="2628844" cy="1292662"/>
          </a:xfrm>
          <a:prstGeom prst="rect">
            <a:avLst/>
          </a:prstGeom>
          <a:solidFill>
            <a:schemeClr val="bg1">
              <a:lumMod val="95000"/>
            </a:schemeClr>
          </a:solidFill>
        </p:spPr>
        <p:txBody>
          <a:bodyPr wrap="square" rtlCol="0">
            <a:spAutoFit/>
          </a:bodyPr>
          <a:lstStyle/>
          <a:p>
            <a:r>
              <a:rPr lang="ru-RU" sz="1300" b="1" dirty="0">
                <a:latin typeface="Arial" panose="020B0604020202020204" pitchFamily="34" charset="0"/>
                <a:cs typeface="Arial" panose="020B0604020202020204" pitchFamily="34" charset="0"/>
              </a:rPr>
              <a:t>«Цифровые технологические решения для повышения эффективности взаимодействия магистральных транспортных систем»</a:t>
            </a:r>
          </a:p>
        </p:txBody>
      </p:sp>
      <p:sp>
        <p:nvSpPr>
          <p:cNvPr id="20" name="TextBox 19"/>
          <p:cNvSpPr txBox="1"/>
          <p:nvPr/>
        </p:nvSpPr>
        <p:spPr>
          <a:xfrm>
            <a:off x="6075303" y="3131991"/>
            <a:ext cx="2646371" cy="1292662"/>
          </a:xfrm>
          <a:prstGeom prst="rect">
            <a:avLst/>
          </a:prstGeom>
          <a:solidFill>
            <a:schemeClr val="accent5">
              <a:lumMod val="20000"/>
              <a:lumOff val="80000"/>
            </a:schemeClr>
          </a:solidFill>
        </p:spPr>
        <p:txBody>
          <a:bodyPr wrap="square" rtlCol="0">
            <a:spAutoFit/>
          </a:bodyPr>
          <a:lstStyle/>
          <a:p>
            <a:r>
              <a:rPr lang="ru-RU" sz="1300" dirty="0">
                <a:latin typeface="Arial" panose="020B0604020202020204" pitchFamily="34" charset="0"/>
                <a:cs typeface="Arial" panose="020B0604020202020204" pitchFamily="34" charset="0"/>
              </a:rPr>
              <a:t>Повышение эффективности взаимодействия между магистральными транспортными системами различных типов (ж/д, авто, </a:t>
            </a:r>
            <a:r>
              <a:rPr lang="ru-RU" sz="1300" dirty="0" err="1">
                <a:latin typeface="Arial" panose="020B0604020202020204" pitchFamily="34" charset="0"/>
                <a:cs typeface="Arial" panose="020B0604020202020204" pitchFamily="34" charset="0"/>
              </a:rPr>
              <a:t>нефтегаз</a:t>
            </a:r>
            <a:r>
              <a:rPr lang="ru-RU" sz="1300" dirty="0">
                <a:latin typeface="Arial" panose="020B0604020202020204" pitchFamily="34" charset="0"/>
                <a:cs typeface="Arial" panose="020B0604020202020204" pitchFamily="34" charset="0"/>
              </a:rPr>
              <a:t>)</a:t>
            </a:r>
          </a:p>
        </p:txBody>
      </p:sp>
      <p:sp>
        <p:nvSpPr>
          <p:cNvPr id="21" name="TextBox 20"/>
          <p:cNvSpPr txBox="1"/>
          <p:nvPr/>
        </p:nvSpPr>
        <p:spPr>
          <a:xfrm>
            <a:off x="6072846" y="4465488"/>
            <a:ext cx="2674531" cy="1292662"/>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300" b="1" dirty="0"/>
              <a:t>Ключевые партнеры</a:t>
            </a:r>
          </a:p>
          <a:p>
            <a:r>
              <a:rPr lang="ru-RU" sz="1300" dirty="0"/>
              <a:t>НИИАС</a:t>
            </a:r>
          </a:p>
          <a:p>
            <a:r>
              <a:rPr lang="ru-RU" sz="1300" dirty="0" err="1"/>
              <a:t>Росжелдорпроект</a:t>
            </a:r>
            <a:endParaRPr lang="ru-RU" sz="1300" dirty="0"/>
          </a:p>
          <a:p>
            <a:r>
              <a:rPr lang="ru-RU" sz="1300" dirty="0"/>
              <a:t>ОАО «РЖД»</a:t>
            </a:r>
          </a:p>
          <a:p>
            <a:r>
              <a:rPr lang="ru-RU" sz="1300" dirty="0"/>
              <a:t>СИП РС</a:t>
            </a:r>
          </a:p>
          <a:p>
            <a:r>
              <a:rPr lang="ru-RU" sz="1300" dirty="0"/>
              <a:t>НИИР</a:t>
            </a:r>
          </a:p>
        </p:txBody>
      </p:sp>
      <p:sp>
        <p:nvSpPr>
          <p:cNvPr id="26" name="TextBox 25"/>
          <p:cNvSpPr txBox="1"/>
          <p:nvPr/>
        </p:nvSpPr>
        <p:spPr>
          <a:xfrm>
            <a:off x="8914650" y="1160778"/>
            <a:ext cx="2606400"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электротранспорту</a:t>
            </a:r>
          </a:p>
        </p:txBody>
      </p:sp>
      <p:sp>
        <p:nvSpPr>
          <p:cNvPr id="27" name="TextBox 26"/>
          <p:cNvSpPr txBox="1"/>
          <p:nvPr/>
        </p:nvSpPr>
        <p:spPr>
          <a:xfrm>
            <a:off x="8914651" y="1805538"/>
            <a:ext cx="2734548" cy="692497"/>
          </a:xfrm>
          <a:prstGeom prst="rect">
            <a:avLst/>
          </a:prstGeom>
          <a:solidFill>
            <a:schemeClr val="bg1">
              <a:lumMod val="95000"/>
            </a:schemeClr>
          </a:solidFill>
        </p:spPr>
        <p:txBody>
          <a:bodyPr wrap="square" rtlCol="0">
            <a:spAutoFit/>
          </a:bodyPr>
          <a:lstStyle/>
          <a:p>
            <a:r>
              <a:rPr lang="ru-RU" sz="1300" b="1" dirty="0">
                <a:latin typeface="Arial" panose="020B0604020202020204" pitchFamily="34" charset="0"/>
                <a:cs typeface="Arial" panose="020B0604020202020204" pitchFamily="34" charset="0"/>
              </a:rPr>
              <a:t>«Электроприводные  транспортные средства для городской конгломерации»</a:t>
            </a:r>
          </a:p>
        </p:txBody>
      </p:sp>
      <p:sp>
        <p:nvSpPr>
          <p:cNvPr id="28" name="TextBox 27"/>
          <p:cNvSpPr txBox="1"/>
          <p:nvPr/>
        </p:nvSpPr>
        <p:spPr>
          <a:xfrm>
            <a:off x="8927125" y="2601717"/>
            <a:ext cx="2744515" cy="1892826"/>
          </a:xfrm>
          <a:prstGeom prst="rect">
            <a:avLst/>
          </a:prstGeom>
          <a:solidFill>
            <a:schemeClr val="accent5">
              <a:lumMod val="20000"/>
              <a:lumOff val="80000"/>
            </a:schemeClr>
          </a:solidFill>
        </p:spPr>
        <p:txBody>
          <a:bodyPr wrap="square" rtlCol="0">
            <a:spAutoFit/>
          </a:bodyPr>
          <a:lstStyle/>
          <a:p>
            <a:r>
              <a:rPr lang="ru-RU" sz="1300" dirty="0">
                <a:latin typeface="Arial" panose="020B0604020202020204" pitchFamily="34" charset="0"/>
                <a:cs typeface="Arial" panose="020B0604020202020204" pitchFamily="34" charset="0"/>
              </a:rPr>
              <a:t>Разработка бестрансмиссионной платформы, тяговых асинхронных электродвигателей, распределенной системы заряда и активной балансировки ячеек АКБ транспортных средств, создание линейки электроприводных ТС</a:t>
            </a:r>
          </a:p>
        </p:txBody>
      </p:sp>
      <p:sp>
        <p:nvSpPr>
          <p:cNvPr id="29" name="TextBox 28"/>
          <p:cNvSpPr txBox="1"/>
          <p:nvPr/>
        </p:nvSpPr>
        <p:spPr>
          <a:xfrm>
            <a:off x="8900996" y="4665543"/>
            <a:ext cx="2770644" cy="1092607"/>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300" b="1" dirty="0"/>
              <a:t>Ключевые партнеры</a:t>
            </a:r>
          </a:p>
          <a:p>
            <a:r>
              <a:rPr lang="ru-RU" sz="1300" dirty="0"/>
              <a:t>ООО ЗЕТА</a:t>
            </a:r>
          </a:p>
          <a:p>
            <a:r>
              <a:rPr lang="ru-RU" sz="1300" dirty="0"/>
              <a:t>НПП </a:t>
            </a:r>
            <a:r>
              <a:rPr lang="ru-RU" sz="1300" dirty="0" err="1"/>
              <a:t>Салюи</a:t>
            </a:r>
            <a:endParaRPr lang="ru-RU" sz="1300" dirty="0"/>
          </a:p>
          <a:p>
            <a:r>
              <a:rPr lang="en-US" sz="1300" dirty="0"/>
              <a:t>Midwest</a:t>
            </a:r>
          </a:p>
          <a:p>
            <a:r>
              <a:rPr lang="ru-RU" sz="1300" dirty="0"/>
              <a:t>ООО «</a:t>
            </a:r>
            <a:r>
              <a:rPr lang="ru-RU" sz="1300" dirty="0" err="1"/>
              <a:t>Автотор</a:t>
            </a:r>
            <a:r>
              <a:rPr lang="ru-RU" sz="1300" dirty="0"/>
              <a:t>»</a:t>
            </a:r>
          </a:p>
        </p:txBody>
      </p:sp>
      <p:sp>
        <p:nvSpPr>
          <p:cNvPr id="51" name="TextBox 50"/>
          <p:cNvSpPr txBox="1"/>
          <p:nvPr/>
        </p:nvSpPr>
        <p:spPr>
          <a:xfrm>
            <a:off x="5681954" y="556671"/>
            <a:ext cx="5437066" cy="338554"/>
          </a:xfrm>
          <a:prstGeom prst="rect">
            <a:avLst/>
          </a:prstGeom>
          <a:solidFill>
            <a:srgbClr val="EEF7E9"/>
          </a:solidFill>
        </p:spPr>
        <p:txBody>
          <a:bodyPr wrap="none" rtlCol="0">
            <a:spAutoFit/>
          </a:bodyPr>
          <a:lstStyle/>
          <a:p>
            <a:r>
              <a:rPr lang="ru-RU" sz="1600" b="1" u="sng" dirty="0">
                <a:solidFill>
                  <a:schemeClr val="bg2">
                    <a:lumMod val="10000"/>
                  </a:schemeClr>
                </a:solidFill>
                <a:latin typeface="Arial" panose="020B0604020202020204" pitchFamily="34" charset="0"/>
                <a:cs typeface="Arial" panose="020B0604020202020204" pitchFamily="34" charset="0"/>
              </a:rPr>
              <a:t>Рынок транспортных систем и новой мобильности</a:t>
            </a:r>
          </a:p>
        </p:txBody>
      </p:sp>
      <p:sp>
        <p:nvSpPr>
          <p:cNvPr id="22" name="TextBox 21"/>
          <p:cNvSpPr txBox="1"/>
          <p:nvPr/>
        </p:nvSpPr>
        <p:spPr>
          <a:xfrm>
            <a:off x="518075" y="5915342"/>
            <a:ext cx="11232647" cy="338554"/>
          </a:xfrm>
          <a:prstGeom prst="rect">
            <a:avLst/>
          </a:prstGeom>
          <a:solidFill>
            <a:schemeClr val="accent5">
              <a:lumMod val="20000"/>
              <a:lumOff val="80000"/>
            </a:schemeClr>
          </a:solidFill>
        </p:spPr>
        <p:txBody>
          <a:bodyPr wrap="square" rtlCol="0">
            <a:spAutoFit/>
          </a:bodyPr>
          <a:lstStyle/>
          <a:p>
            <a:r>
              <a:rPr lang="ru-RU" sz="1600" b="1" dirty="0">
                <a:latin typeface="Arial" panose="020B0604020202020204" pitchFamily="34" charset="0"/>
                <a:cs typeface="Arial" panose="020B0604020202020204" pitchFamily="34" charset="0"/>
              </a:rPr>
              <a:t>Самарская область</a:t>
            </a:r>
          </a:p>
        </p:txBody>
      </p:sp>
      <p:pic>
        <p:nvPicPr>
          <p:cNvPr id="5" name="Рисунок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01467" y="510585"/>
            <a:ext cx="540000" cy="540000"/>
          </a:xfrm>
          <a:prstGeom prst="rect">
            <a:avLst/>
          </a:prstGeom>
        </p:spPr>
      </p:pic>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26238" y="526361"/>
            <a:ext cx="540000" cy="540000"/>
          </a:xfrm>
          <a:prstGeom prst="rect">
            <a:avLst/>
          </a:prstGeom>
        </p:spPr>
      </p:pic>
      <p:pic>
        <p:nvPicPr>
          <p:cNvPr id="14" name="Рисунок 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5528" y="489134"/>
            <a:ext cx="540000" cy="540000"/>
          </a:xfrm>
          <a:prstGeom prst="rect">
            <a:avLst/>
          </a:prstGeom>
        </p:spPr>
      </p:pic>
      <p:pic>
        <p:nvPicPr>
          <p:cNvPr id="15" name="Рисунок 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30757" y="506434"/>
            <a:ext cx="540000" cy="540000"/>
          </a:xfrm>
          <a:prstGeom prst="rect">
            <a:avLst/>
          </a:prstGeom>
        </p:spPr>
      </p:pic>
    </p:spTree>
    <p:extLst>
      <p:ext uri="{BB962C8B-B14F-4D97-AF65-F5344CB8AC3E}">
        <p14:creationId xmlns:p14="http://schemas.microsoft.com/office/powerpoint/2010/main" val="280716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925308" y="6492875"/>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18</a:t>
            </a:fld>
            <a:endParaRPr lang="ru-RU" sz="1800" b="1" dirty="0">
              <a:solidFill>
                <a:schemeClr val="bg1"/>
              </a:solidFill>
              <a:latin typeface="PT Sans" panose="020B0503020203020204" pitchFamily="34" charset="-52"/>
            </a:endParaRPr>
          </a:p>
        </p:txBody>
      </p:sp>
      <p:sp>
        <p:nvSpPr>
          <p:cNvPr id="30" name="TextBox 29"/>
          <p:cNvSpPr txBox="1"/>
          <p:nvPr/>
        </p:nvSpPr>
        <p:spPr>
          <a:xfrm>
            <a:off x="1453202" y="1157427"/>
            <a:ext cx="3744000" cy="46800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ИИ</a:t>
            </a:r>
          </a:p>
        </p:txBody>
      </p:sp>
      <p:sp>
        <p:nvSpPr>
          <p:cNvPr id="31" name="TextBox 30"/>
          <p:cNvSpPr txBox="1"/>
          <p:nvPr/>
        </p:nvSpPr>
        <p:spPr>
          <a:xfrm>
            <a:off x="1453202" y="1708309"/>
            <a:ext cx="3744000" cy="1169551"/>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«Создание серийно-массового производства ИС управления ресурсами, персонализируемых путем создания баз знаний и цифровых двойников предприятий»</a:t>
            </a:r>
          </a:p>
        </p:txBody>
      </p:sp>
      <p:sp>
        <p:nvSpPr>
          <p:cNvPr id="32" name="TextBox 31"/>
          <p:cNvSpPr txBox="1"/>
          <p:nvPr/>
        </p:nvSpPr>
        <p:spPr>
          <a:xfrm>
            <a:off x="1453202" y="2960742"/>
            <a:ext cx="3744000" cy="1384995"/>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Создание «фабрики» (инструментальной платформы) для серийно-массового производства ИС управления ресурсами  «Умное предприятие», персонализируемых для бизнеса, которые смогут дополнять </a:t>
            </a:r>
            <a:r>
              <a:rPr lang="en-US" sz="1400" dirty="0">
                <a:latin typeface="Arial" panose="020B0604020202020204" pitchFamily="34" charset="0"/>
                <a:cs typeface="Arial" panose="020B0604020202020204" pitchFamily="34" charset="0"/>
              </a:rPr>
              <a:t>ERP</a:t>
            </a:r>
            <a:r>
              <a:rPr lang="ru-RU" sz="1400" dirty="0">
                <a:latin typeface="Arial" panose="020B0604020202020204" pitchFamily="34" charset="0"/>
                <a:cs typeface="Arial" panose="020B0604020202020204" pitchFamily="34" charset="0"/>
              </a:rPr>
              <a:t>системы</a:t>
            </a:r>
          </a:p>
        </p:txBody>
      </p:sp>
      <p:sp>
        <p:nvSpPr>
          <p:cNvPr id="33" name="TextBox 32"/>
          <p:cNvSpPr txBox="1"/>
          <p:nvPr/>
        </p:nvSpPr>
        <p:spPr>
          <a:xfrm>
            <a:off x="1453202" y="4455847"/>
            <a:ext cx="3744000" cy="1384995"/>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a:t>ГК </a:t>
            </a:r>
            <a:r>
              <a:rPr lang="ru-RU" sz="1400" dirty="0" err="1"/>
              <a:t>Ростех</a:t>
            </a:r>
            <a:endParaRPr lang="ru-RU" sz="1400" dirty="0"/>
          </a:p>
          <a:p>
            <a:r>
              <a:rPr lang="ru-RU" sz="1400" dirty="0"/>
              <a:t>ОАО РЖД, МАК Вымпел</a:t>
            </a:r>
          </a:p>
          <a:p>
            <a:r>
              <a:rPr lang="ru-RU" sz="1400" dirty="0" err="1"/>
              <a:t>Газпромнефть</a:t>
            </a:r>
            <a:r>
              <a:rPr lang="ru-RU" sz="1400" dirty="0"/>
              <a:t>, ЦУП-ЦНИИМАШ</a:t>
            </a:r>
          </a:p>
          <a:p>
            <a:r>
              <a:rPr lang="ru-RU" sz="1400" dirty="0"/>
              <a:t>РКК Энергия, Иркут, СТТ Групп, Алмаз-Антей</a:t>
            </a:r>
          </a:p>
        </p:txBody>
      </p:sp>
      <p:sp>
        <p:nvSpPr>
          <p:cNvPr id="34" name="TextBox 33"/>
          <p:cNvSpPr txBox="1"/>
          <p:nvPr/>
        </p:nvSpPr>
        <p:spPr>
          <a:xfrm>
            <a:off x="7180609" y="1198608"/>
            <a:ext cx="3744699" cy="46800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умному агро </a:t>
            </a:r>
          </a:p>
        </p:txBody>
      </p:sp>
      <p:sp>
        <p:nvSpPr>
          <p:cNvPr id="35" name="TextBox 34"/>
          <p:cNvSpPr txBox="1"/>
          <p:nvPr/>
        </p:nvSpPr>
        <p:spPr>
          <a:xfrm>
            <a:off x="7158336" y="1923753"/>
            <a:ext cx="3766973" cy="1384995"/>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«Агрокибернетика. Управление био-киберфизическими системами с использованием мультиагентного ИИ, цифровых двойников и автономных самоуправляемых </a:t>
            </a:r>
            <a:r>
              <a:rPr lang="ru-RU" sz="1400" b="1" dirty="0" err="1">
                <a:latin typeface="Arial" panose="020B0604020202020204" pitchFamily="34" charset="0"/>
                <a:cs typeface="Arial" panose="020B0604020202020204" pitchFamily="34" charset="0"/>
              </a:rPr>
              <a:t>траспортно</a:t>
            </a:r>
            <a:r>
              <a:rPr lang="ru-RU" sz="1400" b="1" dirty="0">
                <a:latin typeface="Arial" panose="020B0604020202020204" pitchFamily="34" charset="0"/>
                <a:cs typeface="Arial" panose="020B0604020202020204" pitchFamily="34" charset="0"/>
              </a:rPr>
              <a:t>-робототехнических систем»</a:t>
            </a:r>
          </a:p>
        </p:txBody>
      </p:sp>
      <p:sp>
        <p:nvSpPr>
          <p:cNvPr id="36" name="TextBox 35"/>
          <p:cNvSpPr txBox="1"/>
          <p:nvPr/>
        </p:nvSpPr>
        <p:spPr>
          <a:xfrm>
            <a:off x="7158336" y="3501741"/>
            <a:ext cx="3766972" cy="954107"/>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Разработка интеллектуальных самостоятельных продуктов, которые могут быть интегрированы с применением в сельском хозяйстве</a:t>
            </a:r>
          </a:p>
        </p:txBody>
      </p:sp>
      <p:sp>
        <p:nvSpPr>
          <p:cNvPr id="37" name="TextBox 36"/>
          <p:cNvSpPr txBox="1"/>
          <p:nvPr/>
        </p:nvSpPr>
        <p:spPr>
          <a:xfrm>
            <a:off x="7158336" y="4563569"/>
            <a:ext cx="3766972" cy="1169551"/>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err="1"/>
              <a:t>ПегасАгро</a:t>
            </a:r>
            <a:endParaRPr lang="ru-RU" sz="1400" dirty="0"/>
          </a:p>
          <a:p>
            <a:r>
              <a:rPr lang="ru-RU" sz="1400" dirty="0"/>
              <a:t>Русь Агро</a:t>
            </a:r>
          </a:p>
          <a:p>
            <a:r>
              <a:rPr lang="ru-RU" sz="1400" dirty="0"/>
              <a:t>ФГБНУ «ФНЦ им. И.В. Мичурина»</a:t>
            </a:r>
          </a:p>
          <a:p>
            <a:r>
              <a:rPr lang="ru-RU" sz="1400" dirty="0"/>
              <a:t>ООО «Орловка-АИЦ»</a:t>
            </a:r>
          </a:p>
        </p:txBody>
      </p:sp>
      <p:sp>
        <p:nvSpPr>
          <p:cNvPr id="53" name="TextBox 52"/>
          <p:cNvSpPr txBox="1"/>
          <p:nvPr/>
        </p:nvSpPr>
        <p:spPr>
          <a:xfrm>
            <a:off x="4515496" y="609999"/>
            <a:ext cx="2787943" cy="338554"/>
          </a:xfrm>
          <a:prstGeom prst="rect">
            <a:avLst/>
          </a:prstGeom>
          <a:solidFill>
            <a:srgbClr val="EEF7E9"/>
          </a:solidFill>
        </p:spPr>
        <p:txBody>
          <a:bodyPr wrap="none" rtlCol="0">
            <a:spAutoFit/>
          </a:bodyPr>
          <a:lstStyle>
            <a:defPPr>
              <a:defRPr lang="ru-RU"/>
            </a:defPPr>
            <a:lvl1pPr>
              <a:defRPr sz="1600" b="1">
                <a:solidFill>
                  <a:schemeClr val="bg2">
                    <a:lumMod val="10000"/>
                  </a:schemeClr>
                </a:solidFill>
                <a:latin typeface="Arial" panose="020B0604020202020204" pitchFamily="34" charset="0"/>
                <a:cs typeface="Arial" panose="020B0604020202020204" pitchFamily="34" charset="0"/>
              </a:defRPr>
            </a:lvl1pPr>
          </a:lstStyle>
          <a:p>
            <a:r>
              <a:rPr lang="ru-RU" u="sng" dirty="0"/>
              <a:t>Рынок ИИ в инжиниринге</a:t>
            </a:r>
          </a:p>
        </p:txBody>
      </p:sp>
      <p:sp>
        <p:nvSpPr>
          <p:cNvPr id="14" name="Заголовок 1">
            <a:extLst>
              <a:ext uri="{FF2B5EF4-FFF2-40B4-BE49-F238E27FC236}">
                <a16:creationId xmlns:a16="http://schemas.microsoft.com/office/drawing/2014/main" id="{1453BB92-8169-4787-A486-523C9F0F4D23}"/>
              </a:ext>
            </a:extLst>
          </p:cNvPr>
          <p:cNvSpPr txBox="1">
            <a:spLocks/>
          </p:cNvSpPr>
          <p:nvPr/>
        </p:nvSpPr>
        <p:spPr>
          <a:xfrm>
            <a:off x="1660060" y="191592"/>
            <a:ext cx="9611360" cy="9658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latin typeface="PT Sans" panose="020B0604020202020204" charset="-52"/>
                <a:cs typeface="Calibri"/>
                <a:sym typeface="Calibri"/>
              </a:rPr>
              <a:t>Проектные комитеты, технологические проекты и их целевые рынки</a:t>
            </a:r>
            <a:endParaRPr lang="ru-RU" sz="2000" b="1" dirty="0">
              <a:latin typeface="PT Sans" panose="020B0604020202020204" charset="-52"/>
            </a:endParaRPr>
          </a:p>
        </p:txBody>
      </p:sp>
      <p:sp>
        <p:nvSpPr>
          <p:cNvPr id="16" name="TextBox 15"/>
          <p:cNvSpPr txBox="1"/>
          <p:nvPr/>
        </p:nvSpPr>
        <p:spPr>
          <a:xfrm>
            <a:off x="1453202" y="5915342"/>
            <a:ext cx="3842130" cy="307777"/>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 Ульяновская область</a:t>
            </a:r>
          </a:p>
        </p:txBody>
      </p:sp>
      <p:sp>
        <p:nvSpPr>
          <p:cNvPr id="17" name="TextBox 16"/>
          <p:cNvSpPr txBox="1"/>
          <p:nvPr/>
        </p:nvSpPr>
        <p:spPr>
          <a:xfrm>
            <a:off x="7120757" y="5915342"/>
            <a:ext cx="3842130" cy="307777"/>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Республика Мордовия</a:t>
            </a:r>
          </a:p>
        </p:txBody>
      </p:sp>
      <p:pic>
        <p:nvPicPr>
          <p:cNvPr id="2" name="Рисунок 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4644" y="5096319"/>
            <a:ext cx="1126800" cy="1126800"/>
          </a:xfrm>
          <a:prstGeom prst="rect">
            <a:avLst/>
          </a:prstGeom>
        </p:spPr>
      </p:pic>
      <p:pic>
        <p:nvPicPr>
          <p:cNvPr id="5" name="Рисунок 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03393" y="1157427"/>
            <a:ext cx="1126479" cy="1126479"/>
          </a:xfrm>
          <a:prstGeom prst="rect">
            <a:avLst/>
          </a:prstGeom>
        </p:spPr>
      </p:pic>
      <p:pic>
        <p:nvPicPr>
          <p:cNvPr id="6" name="Рисунок 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4644" y="3089839"/>
            <a:ext cx="1126800" cy="1126800"/>
          </a:xfrm>
          <a:prstGeom prst="rect">
            <a:avLst/>
          </a:prstGeom>
        </p:spPr>
      </p:pic>
    </p:spTree>
    <p:extLst>
      <p:ext uri="{BB962C8B-B14F-4D97-AF65-F5344CB8AC3E}">
        <p14:creationId xmlns:p14="http://schemas.microsoft.com/office/powerpoint/2010/main" val="211810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925308" y="6492875"/>
            <a:ext cx="1026160" cy="365125"/>
          </a:xfrm>
        </p:spPr>
        <p:txBody>
          <a:bodyPr/>
          <a:lstStyle/>
          <a:p>
            <a:fld id="{3C1822FF-6F83-4E26-93DF-E6DE79D7B39D}" type="slidenum">
              <a:rPr lang="ru-RU" sz="1800" b="1" smtClean="0">
                <a:solidFill>
                  <a:schemeClr val="bg1"/>
                </a:solidFill>
                <a:latin typeface="PT Sans" panose="020B0503020203020204" pitchFamily="34" charset="-52"/>
              </a:rPr>
              <a:pPr/>
              <a:t>19</a:t>
            </a:fld>
            <a:endParaRPr lang="ru-RU" sz="1800" b="1" dirty="0">
              <a:solidFill>
                <a:schemeClr val="bg1"/>
              </a:solidFill>
              <a:latin typeface="PT Sans" panose="020B0503020203020204" pitchFamily="34" charset="-52"/>
            </a:endParaRPr>
          </a:p>
        </p:txBody>
      </p:sp>
      <p:sp>
        <p:nvSpPr>
          <p:cNvPr id="38" name="TextBox 37"/>
          <p:cNvSpPr txBox="1"/>
          <p:nvPr/>
        </p:nvSpPr>
        <p:spPr>
          <a:xfrm>
            <a:off x="439786" y="1224465"/>
            <a:ext cx="3435720"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альтернативной энергетике</a:t>
            </a:r>
          </a:p>
        </p:txBody>
      </p:sp>
      <p:sp>
        <p:nvSpPr>
          <p:cNvPr id="39" name="TextBox 38"/>
          <p:cNvSpPr txBox="1"/>
          <p:nvPr/>
        </p:nvSpPr>
        <p:spPr>
          <a:xfrm>
            <a:off x="444588" y="1909967"/>
            <a:ext cx="3430918" cy="307777"/>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«Водород – топливо будущего»</a:t>
            </a:r>
          </a:p>
        </p:txBody>
      </p:sp>
      <p:sp>
        <p:nvSpPr>
          <p:cNvPr id="40" name="TextBox 39"/>
          <p:cNvSpPr txBox="1"/>
          <p:nvPr/>
        </p:nvSpPr>
        <p:spPr>
          <a:xfrm>
            <a:off x="439787" y="2400142"/>
            <a:ext cx="3435719" cy="738664"/>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Закрепление лидирующих позиций на рынках водородной энергетики и оборудования для нее</a:t>
            </a:r>
          </a:p>
        </p:txBody>
      </p:sp>
      <p:sp>
        <p:nvSpPr>
          <p:cNvPr id="41" name="TextBox 40"/>
          <p:cNvSpPr txBox="1"/>
          <p:nvPr/>
        </p:nvSpPr>
        <p:spPr>
          <a:xfrm>
            <a:off x="439786" y="3330716"/>
            <a:ext cx="3559005" cy="1600438"/>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a:t>ПАО Газпром</a:t>
            </a:r>
          </a:p>
          <a:p>
            <a:r>
              <a:rPr lang="ru-RU" sz="1400" dirty="0"/>
              <a:t>ООО «ВНИИГАЗ»</a:t>
            </a:r>
          </a:p>
          <a:p>
            <a:r>
              <a:rPr lang="ru-RU" sz="1400" dirty="0"/>
              <a:t>ГК </a:t>
            </a:r>
            <a:r>
              <a:rPr lang="ru-RU" sz="1400" dirty="0" err="1"/>
              <a:t>Ростех</a:t>
            </a:r>
            <a:endParaRPr lang="ru-RU" sz="1400" dirty="0"/>
          </a:p>
          <a:p>
            <a:r>
              <a:rPr lang="ru-RU" sz="1400" dirty="0"/>
              <a:t>ГК </a:t>
            </a:r>
            <a:r>
              <a:rPr lang="ru-RU" sz="1400" dirty="0" err="1"/>
              <a:t>Росатом</a:t>
            </a:r>
            <a:endParaRPr lang="ru-RU" sz="1400" dirty="0"/>
          </a:p>
          <a:p>
            <a:r>
              <a:rPr lang="ru-RU" sz="1400" dirty="0"/>
              <a:t>ОАО РЖД</a:t>
            </a:r>
          </a:p>
          <a:p>
            <a:r>
              <a:rPr lang="ru-RU" sz="1400" dirty="0"/>
              <a:t>Газпром </a:t>
            </a:r>
            <a:r>
              <a:rPr lang="ru-RU" sz="1400" dirty="0" err="1"/>
              <a:t>трансгаз</a:t>
            </a:r>
            <a:r>
              <a:rPr lang="ru-RU" sz="1400" dirty="0"/>
              <a:t> Самара и др.</a:t>
            </a:r>
          </a:p>
        </p:txBody>
      </p:sp>
      <p:sp>
        <p:nvSpPr>
          <p:cNvPr id="42" name="TextBox 41"/>
          <p:cNvSpPr txBox="1"/>
          <p:nvPr/>
        </p:nvSpPr>
        <p:spPr>
          <a:xfrm>
            <a:off x="4384357" y="1224465"/>
            <a:ext cx="3559006" cy="52322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медицинским технологиям</a:t>
            </a:r>
          </a:p>
        </p:txBody>
      </p:sp>
      <p:sp>
        <p:nvSpPr>
          <p:cNvPr id="43" name="TextBox 42"/>
          <p:cNvSpPr txBox="1"/>
          <p:nvPr/>
        </p:nvSpPr>
        <p:spPr>
          <a:xfrm>
            <a:off x="4384356" y="1879331"/>
            <a:ext cx="3559007" cy="738664"/>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«Цифровая платформа создания новых продуктов персонализированной медицины»</a:t>
            </a:r>
          </a:p>
        </p:txBody>
      </p:sp>
      <p:sp>
        <p:nvSpPr>
          <p:cNvPr id="44" name="TextBox 43"/>
          <p:cNvSpPr txBox="1"/>
          <p:nvPr/>
        </p:nvSpPr>
        <p:spPr>
          <a:xfrm>
            <a:off x="4384357" y="2984799"/>
            <a:ext cx="3559006" cy="1169551"/>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Создание центра биомедицинских инженерных технологий в области персонализированной медицины и коррекции индивидуальных траекторий лечения</a:t>
            </a:r>
          </a:p>
        </p:txBody>
      </p:sp>
      <p:sp>
        <p:nvSpPr>
          <p:cNvPr id="45" name="TextBox 44"/>
          <p:cNvSpPr txBox="1"/>
          <p:nvPr/>
        </p:nvSpPr>
        <p:spPr>
          <a:xfrm>
            <a:off x="4384358" y="4377097"/>
            <a:ext cx="3559006" cy="523220"/>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a:t>ГК </a:t>
            </a:r>
            <a:r>
              <a:rPr lang="ru-RU" sz="1400" dirty="0" err="1"/>
              <a:t>Ростех</a:t>
            </a:r>
            <a:endParaRPr lang="ru-RU" sz="1400" dirty="0"/>
          </a:p>
        </p:txBody>
      </p:sp>
      <p:sp>
        <p:nvSpPr>
          <p:cNvPr id="46" name="TextBox 45"/>
          <p:cNvSpPr txBox="1"/>
          <p:nvPr/>
        </p:nvSpPr>
        <p:spPr>
          <a:xfrm>
            <a:off x="8354961" y="1203018"/>
            <a:ext cx="3506938" cy="522000"/>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Комитет по новым материалам</a:t>
            </a:r>
          </a:p>
        </p:txBody>
      </p:sp>
      <p:sp>
        <p:nvSpPr>
          <p:cNvPr id="47" name="TextBox 46"/>
          <p:cNvSpPr txBox="1"/>
          <p:nvPr/>
        </p:nvSpPr>
        <p:spPr>
          <a:xfrm>
            <a:off x="8328927" y="1787113"/>
            <a:ext cx="3559007" cy="954107"/>
          </a:xfrm>
          <a:prstGeom prst="rect">
            <a:avLst/>
          </a:prstGeom>
          <a:solidFill>
            <a:schemeClr val="bg1">
              <a:lumMod val="95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«Цифровые двойники материалов и технологических процессов их обработки на примере перспективных </a:t>
            </a:r>
            <a:r>
              <a:rPr lang="en-US" sz="1400" b="1" dirty="0">
                <a:latin typeface="Arial" panose="020B0604020202020204" pitchFamily="34" charset="0"/>
                <a:cs typeface="Arial" panose="020B0604020202020204" pitchFamily="34" charset="0"/>
              </a:rPr>
              <a:t>Al</a:t>
            </a:r>
            <a:r>
              <a:rPr lang="ru-RU" sz="1400" b="1" dirty="0">
                <a:latin typeface="Arial" panose="020B0604020202020204" pitchFamily="34" charset="0"/>
                <a:cs typeface="Arial" panose="020B0604020202020204" pitchFamily="34" charset="0"/>
              </a:rPr>
              <a:t> сплавов»</a:t>
            </a:r>
          </a:p>
        </p:txBody>
      </p:sp>
      <p:sp>
        <p:nvSpPr>
          <p:cNvPr id="48" name="TextBox 47"/>
          <p:cNvSpPr txBox="1"/>
          <p:nvPr/>
        </p:nvSpPr>
        <p:spPr>
          <a:xfrm>
            <a:off x="8302892" y="2860795"/>
            <a:ext cx="3559007" cy="954107"/>
          </a:xfrm>
          <a:prstGeom prst="rect">
            <a:avLst/>
          </a:prstGeom>
          <a:solidFill>
            <a:schemeClr val="accent5">
              <a:lumMod val="20000"/>
              <a:lumOff val="80000"/>
            </a:schemeClr>
          </a:solidFill>
        </p:spPr>
        <p:txBody>
          <a:bodyPr wrap="square" rtlCol="0">
            <a:spAutoFit/>
          </a:bodyPr>
          <a:lstStyle/>
          <a:p>
            <a:r>
              <a:rPr lang="ru-RU" sz="1400" dirty="0">
                <a:latin typeface="Arial" panose="020B0604020202020204" pitchFamily="34" charset="0"/>
                <a:cs typeface="Arial" panose="020B0604020202020204" pitchFamily="34" charset="0"/>
              </a:rPr>
              <a:t>Сокращение сроков разработки новых материалов из перспективных </a:t>
            </a:r>
            <a:r>
              <a:rPr lang="en-US" sz="1400" dirty="0">
                <a:latin typeface="Arial" panose="020B0604020202020204" pitchFamily="34" charset="0"/>
                <a:cs typeface="Arial" panose="020B0604020202020204" pitchFamily="34" charset="0"/>
              </a:rPr>
              <a:t>Al </a:t>
            </a:r>
            <a:r>
              <a:rPr lang="ru-RU" sz="1400" dirty="0">
                <a:latin typeface="Arial" panose="020B0604020202020204" pitchFamily="34" charset="0"/>
                <a:cs typeface="Arial" panose="020B0604020202020204" pitchFamily="34" charset="0"/>
              </a:rPr>
              <a:t>сплавов для авиа-, </a:t>
            </a:r>
            <a:r>
              <a:rPr lang="ru-RU" sz="1400" dirty="0" err="1">
                <a:latin typeface="Arial" panose="020B0604020202020204" pitchFamily="34" charset="0"/>
                <a:cs typeface="Arial" panose="020B0604020202020204" pitchFamily="34" charset="0"/>
              </a:rPr>
              <a:t>ракето</a:t>
            </a:r>
            <a:r>
              <a:rPr lang="ru-RU" sz="1400" dirty="0">
                <a:latin typeface="Arial" panose="020B0604020202020204" pitchFamily="34" charset="0"/>
                <a:cs typeface="Arial" panose="020B0604020202020204" pitchFamily="34" charset="0"/>
              </a:rPr>
              <a:t>-, судо-, автомобилестроения </a:t>
            </a:r>
          </a:p>
        </p:txBody>
      </p:sp>
      <p:sp>
        <p:nvSpPr>
          <p:cNvPr id="49" name="TextBox 48"/>
          <p:cNvSpPr txBox="1"/>
          <p:nvPr/>
        </p:nvSpPr>
        <p:spPr>
          <a:xfrm>
            <a:off x="8302891" y="3916240"/>
            <a:ext cx="3559007" cy="1169551"/>
          </a:xfrm>
          <a:prstGeom prst="rect">
            <a:avLst/>
          </a:prstGeom>
          <a:solidFill>
            <a:schemeClr val="bg1">
              <a:lumMod val="95000"/>
            </a:schemeClr>
          </a:solidFill>
        </p:spPr>
        <p:txBody>
          <a:bodyPr wrap="square" rtlCol="0">
            <a:spAutoFit/>
          </a:bodyPr>
          <a:lstStyle>
            <a:defPPr>
              <a:defRPr lang="ru-RU"/>
            </a:defPPr>
            <a:lvl1pPr>
              <a:defRPr sz="1200">
                <a:latin typeface="Arial" panose="020B0604020202020204" pitchFamily="34" charset="0"/>
                <a:cs typeface="Arial" panose="020B0604020202020204" pitchFamily="34" charset="0"/>
              </a:defRPr>
            </a:lvl1pPr>
          </a:lstStyle>
          <a:p>
            <a:r>
              <a:rPr lang="ru-RU" sz="1400" b="1" dirty="0"/>
              <a:t>Ключевые партнеры</a:t>
            </a:r>
          </a:p>
          <a:p>
            <a:r>
              <a:rPr lang="ru-RU" sz="1400" dirty="0" err="1"/>
              <a:t>Арконик</a:t>
            </a:r>
            <a:r>
              <a:rPr lang="ru-RU" sz="1400" dirty="0"/>
              <a:t> СМЗ</a:t>
            </a:r>
          </a:p>
          <a:p>
            <a:r>
              <a:rPr lang="ru-RU" sz="1400" dirty="0"/>
              <a:t>ГК </a:t>
            </a:r>
            <a:r>
              <a:rPr lang="ru-RU" sz="1400" dirty="0" err="1"/>
              <a:t>Ростех</a:t>
            </a:r>
            <a:endParaRPr lang="ru-RU" sz="1400" dirty="0"/>
          </a:p>
          <a:p>
            <a:r>
              <a:rPr lang="ru-RU" sz="1400" dirty="0"/>
              <a:t>ГК </a:t>
            </a:r>
            <a:r>
              <a:rPr lang="ru-RU" sz="1400" dirty="0" err="1"/>
              <a:t>Роскосмос</a:t>
            </a:r>
            <a:endParaRPr lang="ru-RU" sz="1400" dirty="0"/>
          </a:p>
          <a:p>
            <a:r>
              <a:rPr lang="ru-RU" sz="1400" dirty="0"/>
              <a:t>ПАО «ОАК» и др.</a:t>
            </a:r>
          </a:p>
        </p:txBody>
      </p:sp>
      <p:sp>
        <p:nvSpPr>
          <p:cNvPr id="55" name="TextBox 54"/>
          <p:cNvSpPr txBox="1"/>
          <p:nvPr/>
        </p:nvSpPr>
        <p:spPr>
          <a:xfrm>
            <a:off x="3998791" y="640944"/>
            <a:ext cx="4292009" cy="338554"/>
          </a:xfrm>
          <a:prstGeom prst="rect">
            <a:avLst/>
          </a:prstGeom>
          <a:solidFill>
            <a:srgbClr val="EEF7E9"/>
          </a:solidFill>
        </p:spPr>
        <p:txBody>
          <a:bodyPr wrap="none" rtlCol="0">
            <a:spAutoFit/>
          </a:bodyPr>
          <a:lstStyle>
            <a:defPPr>
              <a:defRPr lang="ru-RU"/>
            </a:defPPr>
            <a:lvl1pPr>
              <a:defRPr sz="1600" b="1">
                <a:solidFill>
                  <a:schemeClr val="bg2">
                    <a:lumMod val="10000"/>
                  </a:schemeClr>
                </a:solidFill>
                <a:latin typeface="Arial" panose="020B0604020202020204" pitchFamily="34" charset="0"/>
                <a:cs typeface="Arial" panose="020B0604020202020204" pitchFamily="34" charset="0"/>
              </a:defRPr>
            </a:lvl1pPr>
          </a:lstStyle>
          <a:p>
            <a:r>
              <a:rPr lang="ru-RU" u="sng" dirty="0"/>
              <a:t>Рынок новых инженерных компетенций</a:t>
            </a:r>
          </a:p>
        </p:txBody>
      </p:sp>
      <p:sp>
        <p:nvSpPr>
          <p:cNvPr id="18" name="Заголовок 1">
            <a:extLst>
              <a:ext uri="{FF2B5EF4-FFF2-40B4-BE49-F238E27FC236}">
                <a16:creationId xmlns:a16="http://schemas.microsoft.com/office/drawing/2014/main" id="{1453BB92-8169-4787-A486-523C9F0F4D23}"/>
              </a:ext>
            </a:extLst>
          </p:cNvPr>
          <p:cNvSpPr txBox="1">
            <a:spLocks/>
          </p:cNvSpPr>
          <p:nvPr/>
        </p:nvSpPr>
        <p:spPr>
          <a:xfrm>
            <a:off x="1388713" y="158027"/>
            <a:ext cx="9611360" cy="9658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latin typeface="PT Sans" panose="020B0604020202020204" charset="-52"/>
                <a:cs typeface="Calibri"/>
                <a:sym typeface="Calibri"/>
              </a:rPr>
              <a:t>Проектные комитеты, технологические проекты и их целевые рынки</a:t>
            </a:r>
            <a:endParaRPr lang="ru-RU" sz="2000" b="1" dirty="0">
              <a:latin typeface="PT Sans" panose="020B0604020202020204" charset="-52"/>
            </a:endParaRPr>
          </a:p>
        </p:txBody>
      </p:sp>
      <p:sp>
        <p:nvSpPr>
          <p:cNvPr id="20" name="TextBox 19"/>
          <p:cNvSpPr txBox="1"/>
          <p:nvPr/>
        </p:nvSpPr>
        <p:spPr>
          <a:xfrm>
            <a:off x="439786" y="5123064"/>
            <a:ext cx="3559007" cy="307777"/>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Самарская область</a:t>
            </a:r>
          </a:p>
        </p:txBody>
      </p:sp>
      <p:sp>
        <p:nvSpPr>
          <p:cNvPr id="21" name="TextBox 20"/>
          <p:cNvSpPr txBox="1"/>
          <p:nvPr/>
        </p:nvSpPr>
        <p:spPr>
          <a:xfrm>
            <a:off x="4384357" y="5123064"/>
            <a:ext cx="3559007" cy="307777"/>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Пензенская область</a:t>
            </a:r>
          </a:p>
        </p:txBody>
      </p:sp>
      <p:sp>
        <p:nvSpPr>
          <p:cNvPr id="22" name="TextBox 21"/>
          <p:cNvSpPr txBox="1"/>
          <p:nvPr/>
        </p:nvSpPr>
        <p:spPr>
          <a:xfrm>
            <a:off x="8302891" y="5139601"/>
            <a:ext cx="3559006" cy="307777"/>
          </a:xfrm>
          <a:prstGeom prst="rect">
            <a:avLst/>
          </a:prstGeom>
          <a:solidFill>
            <a:schemeClr val="accent5">
              <a:lumMod val="20000"/>
              <a:lumOff val="80000"/>
            </a:schemeClr>
          </a:solidFill>
        </p:spPr>
        <p:txBody>
          <a:bodyPr wrap="square" rtlCol="0">
            <a:spAutoFit/>
          </a:bodyPr>
          <a:lstStyle/>
          <a:p>
            <a:r>
              <a:rPr lang="ru-RU" sz="1400" b="1" dirty="0">
                <a:latin typeface="Arial" panose="020B0604020202020204" pitchFamily="34" charset="0"/>
                <a:cs typeface="Arial" panose="020B0604020202020204" pitchFamily="34" charset="0"/>
              </a:rPr>
              <a:t>Тамбовская область</a:t>
            </a:r>
          </a:p>
        </p:txBody>
      </p:sp>
      <p:pic>
        <p:nvPicPr>
          <p:cNvPr id="2" name="Рисунок 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69255" y="5552092"/>
            <a:ext cx="720000" cy="720000"/>
          </a:xfrm>
          <a:prstGeom prst="rect">
            <a:avLst/>
          </a:prstGeom>
        </p:spPr>
      </p:pic>
      <p:pic>
        <p:nvPicPr>
          <p:cNvPr id="3" name="Рисунок 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37072" y="5509031"/>
            <a:ext cx="720000" cy="720000"/>
          </a:xfrm>
          <a:prstGeom prst="rect">
            <a:avLst/>
          </a:prstGeom>
        </p:spPr>
      </p:pic>
      <p:pic>
        <p:nvPicPr>
          <p:cNvPr id="5" name="Рисунок 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03859" y="5553452"/>
            <a:ext cx="720000" cy="720000"/>
          </a:xfrm>
          <a:prstGeom prst="rect">
            <a:avLst/>
          </a:prstGeom>
        </p:spPr>
      </p:pic>
      <p:pic>
        <p:nvPicPr>
          <p:cNvPr id="6" name="Рисунок 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70646" y="5509031"/>
            <a:ext cx="720000" cy="720000"/>
          </a:xfrm>
          <a:prstGeom prst="rect">
            <a:avLst/>
          </a:prstGeom>
        </p:spPr>
      </p:pic>
      <p:pic>
        <p:nvPicPr>
          <p:cNvPr id="7" name="Рисунок 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80073" y="5551835"/>
            <a:ext cx="720000" cy="720000"/>
          </a:xfrm>
          <a:prstGeom prst="rect">
            <a:avLst/>
          </a:prstGeom>
        </p:spPr>
      </p:pic>
      <p:pic>
        <p:nvPicPr>
          <p:cNvPr id="1026" name="Picture 2" descr="Алюминиевый порошок купить, цены на порошок алюминия г. Новосибирск — ПО  Трубное решение"/>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04220" y="5551835"/>
            <a:ext cx="716486"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0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376044" y="306303"/>
            <a:ext cx="9901555" cy="656717"/>
          </a:xfrm>
        </p:spPr>
        <p:txBody>
          <a:bodyPr anchor="t">
            <a:noAutofit/>
          </a:bodyPr>
          <a:lstStyle/>
          <a:p>
            <a:pPr algn="ctr"/>
            <a:r>
              <a:rPr lang="ru-RU" sz="3000" b="1" dirty="0">
                <a:latin typeface="PT Sans" panose="020B0503020203020204" pitchFamily="34" charset="-52"/>
              </a:rPr>
              <a:t>Экосистема НОЦ</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2</a:t>
            </a:fld>
            <a:endParaRPr lang="ru-RU" sz="1800" b="1" dirty="0">
              <a:solidFill>
                <a:prstClr val="white"/>
              </a:solidFill>
              <a:latin typeface="PT Sans" panose="020B0503020203020204" pitchFamily="34" charset="-52"/>
            </a:endParaRPr>
          </a:p>
        </p:txBody>
      </p:sp>
      <p:pic>
        <p:nvPicPr>
          <p:cNvPr id="16" name="Google Shape;98;p16">
            <a:extLst>
              <a:ext uri="{FF2B5EF4-FFF2-40B4-BE49-F238E27FC236}">
                <a16:creationId xmlns:a16="http://schemas.microsoft.com/office/drawing/2014/main" id="{2D57CED0-0318-4B1E-96DA-3B3C9441CA61}"/>
              </a:ext>
            </a:extLst>
          </p:cNvPr>
          <p:cNvPicPr preferRelativeResize="0"/>
          <p:nvPr/>
        </p:nvPicPr>
        <p:blipFill rotWithShape="1">
          <a:blip r:embed="rId4" cstate="print">
            <a:alphaModFix/>
          </a:blip>
          <a:srcRect/>
          <a:stretch/>
        </p:blipFill>
        <p:spPr>
          <a:xfrm>
            <a:off x="4571215" y="1313134"/>
            <a:ext cx="673496" cy="699760"/>
          </a:xfrm>
          <a:prstGeom prst="rect">
            <a:avLst/>
          </a:prstGeom>
          <a:noFill/>
          <a:ln>
            <a:noFill/>
          </a:ln>
        </p:spPr>
      </p:pic>
      <p:pic>
        <p:nvPicPr>
          <p:cNvPr id="17" name="Google Shape;99;p16">
            <a:extLst>
              <a:ext uri="{FF2B5EF4-FFF2-40B4-BE49-F238E27FC236}">
                <a16:creationId xmlns:a16="http://schemas.microsoft.com/office/drawing/2014/main" id="{9E4D84DA-292B-4119-9949-1190E59F4F96}"/>
              </a:ext>
            </a:extLst>
          </p:cNvPr>
          <p:cNvPicPr preferRelativeResize="0"/>
          <p:nvPr/>
        </p:nvPicPr>
        <p:blipFill rotWithShape="1">
          <a:blip r:embed="rId5" cstate="print">
            <a:alphaModFix/>
          </a:blip>
          <a:srcRect/>
          <a:stretch/>
        </p:blipFill>
        <p:spPr>
          <a:xfrm>
            <a:off x="2805636" y="1409291"/>
            <a:ext cx="673496" cy="609248"/>
          </a:xfrm>
          <a:prstGeom prst="rect">
            <a:avLst/>
          </a:prstGeom>
          <a:noFill/>
          <a:ln>
            <a:noFill/>
          </a:ln>
        </p:spPr>
      </p:pic>
      <p:pic>
        <p:nvPicPr>
          <p:cNvPr id="18" name="Google Shape;100;p16">
            <a:extLst>
              <a:ext uri="{FF2B5EF4-FFF2-40B4-BE49-F238E27FC236}">
                <a16:creationId xmlns:a16="http://schemas.microsoft.com/office/drawing/2014/main" id="{7BB80147-F433-4964-85D9-6D5F046AA6F7}"/>
              </a:ext>
            </a:extLst>
          </p:cNvPr>
          <p:cNvPicPr preferRelativeResize="0"/>
          <p:nvPr/>
        </p:nvPicPr>
        <p:blipFill rotWithShape="1">
          <a:blip r:embed="rId6" cstate="print">
            <a:alphaModFix/>
          </a:blip>
          <a:srcRect/>
          <a:stretch/>
        </p:blipFill>
        <p:spPr>
          <a:xfrm>
            <a:off x="3792034" y="1390351"/>
            <a:ext cx="482977" cy="609250"/>
          </a:xfrm>
          <a:prstGeom prst="rect">
            <a:avLst/>
          </a:prstGeom>
          <a:noFill/>
          <a:ln>
            <a:noFill/>
          </a:ln>
        </p:spPr>
      </p:pic>
      <p:pic>
        <p:nvPicPr>
          <p:cNvPr id="19" name="Google Shape;101;p16">
            <a:extLst>
              <a:ext uri="{FF2B5EF4-FFF2-40B4-BE49-F238E27FC236}">
                <a16:creationId xmlns:a16="http://schemas.microsoft.com/office/drawing/2014/main" id="{AE45DF98-9912-4BEF-BE1E-B73449B1CBA9}"/>
              </a:ext>
            </a:extLst>
          </p:cNvPr>
          <p:cNvPicPr preferRelativeResize="0"/>
          <p:nvPr/>
        </p:nvPicPr>
        <p:blipFill rotWithShape="1">
          <a:blip r:embed="rId7" cstate="print">
            <a:alphaModFix/>
          </a:blip>
          <a:srcRect/>
          <a:stretch/>
        </p:blipFill>
        <p:spPr>
          <a:xfrm>
            <a:off x="5564792" y="1445324"/>
            <a:ext cx="525099" cy="552289"/>
          </a:xfrm>
          <a:prstGeom prst="rect">
            <a:avLst/>
          </a:prstGeom>
          <a:noFill/>
          <a:ln>
            <a:noFill/>
          </a:ln>
        </p:spPr>
      </p:pic>
      <p:pic>
        <p:nvPicPr>
          <p:cNvPr id="20" name="Google Shape;102;p16">
            <a:extLst>
              <a:ext uri="{FF2B5EF4-FFF2-40B4-BE49-F238E27FC236}">
                <a16:creationId xmlns:a16="http://schemas.microsoft.com/office/drawing/2014/main" id="{A83E35BD-462C-48E1-A801-D921C344E9E2}"/>
              </a:ext>
            </a:extLst>
          </p:cNvPr>
          <p:cNvPicPr preferRelativeResize="0"/>
          <p:nvPr/>
        </p:nvPicPr>
        <p:blipFill rotWithShape="1">
          <a:blip r:embed="rId8" cstate="print">
            <a:alphaModFix/>
          </a:blip>
          <a:srcRect/>
          <a:stretch/>
        </p:blipFill>
        <p:spPr>
          <a:xfrm>
            <a:off x="6347287" y="1445325"/>
            <a:ext cx="441417" cy="552288"/>
          </a:xfrm>
          <a:prstGeom prst="rect">
            <a:avLst/>
          </a:prstGeom>
          <a:noFill/>
          <a:ln>
            <a:noFill/>
          </a:ln>
        </p:spPr>
      </p:pic>
      <p:sp>
        <p:nvSpPr>
          <p:cNvPr id="21" name="Google Shape;103;p16">
            <a:extLst>
              <a:ext uri="{FF2B5EF4-FFF2-40B4-BE49-F238E27FC236}">
                <a16:creationId xmlns:a16="http://schemas.microsoft.com/office/drawing/2014/main" id="{A3DF1353-5EA9-4D83-BA57-FA47235AA8C1}"/>
              </a:ext>
            </a:extLst>
          </p:cNvPr>
          <p:cNvSpPr txBox="1"/>
          <p:nvPr/>
        </p:nvSpPr>
        <p:spPr>
          <a:xfrm>
            <a:off x="416722" y="1586664"/>
            <a:ext cx="2267429"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Субъекты РФ – </a:t>
            </a:r>
            <a:endParaRPr sz="1100" b="1" dirty="0">
              <a:solidFill>
                <a:srgbClr val="002060"/>
              </a:solidFill>
              <a:latin typeface="PT Sans"/>
              <a:ea typeface="PT Sans"/>
              <a:cs typeface="PT Sans"/>
              <a:sym typeface="PT Sans"/>
            </a:endParaRPr>
          </a:p>
          <a:p>
            <a:pPr>
              <a:buClr>
                <a:srgbClr val="000000"/>
              </a:buClr>
              <a:buSzPts val="1200"/>
              <a:buFont typeface="Arial"/>
              <a:buNone/>
            </a:pPr>
            <a:r>
              <a:rPr lang="ru" sz="1100" b="1" dirty="0">
                <a:solidFill>
                  <a:srgbClr val="002060"/>
                </a:solidFill>
                <a:latin typeface="PT Sans"/>
                <a:ea typeface="PT Sans"/>
                <a:cs typeface="PT Sans"/>
                <a:sym typeface="PT Sans"/>
              </a:rPr>
              <a:t>инициаторы создания центра</a:t>
            </a:r>
            <a:endParaRPr sz="1100" b="1" dirty="0">
              <a:solidFill>
                <a:srgbClr val="002060"/>
              </a:solidFill>
              <a:latin typeface="PT Sans"/>
              <a:ea typeface="PT Sans"/>
              <a:cs typeface="PT Sans"/>
              <a:sym typeface="PT Sans"/>
            </a:endParaRPr>
          </a:p>
        </p:txBody>
      </p:sp>
      <p:cxnSp>
        <p:nvCxnSpPr>
          <p:cNvPr id="22" name="Google Shape;104;p16">
            <a:extLst>
              <a:ext uri="{FF2B5EF4-FFF2-40B4-BE49-F238E27FC236}">
                <a16:creationId xmlns:a16="http://schemas.microsoft.com/office/drawing/2014/main" id="{E35FDFA1-1854-4EC3-9464-C772F2EA3388}"/>
              </a:ext>
            </a:extLst>
          </p:cNvPr>
          <p:cNvCxnSpPr>
            <a:cxnSpLocks/>
          </p:cNvCxnSpPr>
          <p:nvPr/>
        </p:nvCxnSpPr>
        <p:spPr>
          <a:xfrm>
            <a:off x="383405" y="2057276"/>
            <a:ext cx="8422298" cy="0"/>
          </a:xfrm>
          <a:prstGeom prst="straightConnector1">
            <a:avLst/>
          </a:prstGeom>
          <a:noFill/>
          <a:ln w="9525" cap="flat" cmpd="sng">
            <a:solidFill>
              <a:srgbClr val="002060"/>
            </a:solidFill>
            <a:prstDash val="solid"/>
            <a:round/>
            <a:headEnd type="none" w="sm" len="sm"/>
            <a:tailEnd type="none" w="sm" len="sm"/>
          </a:ln>
        </p:spPr>
      </p:cxnSp>
      <p:sp>
        <p:nvSpPr>
          <p:cNvPr id="23" name="Google Shape;110;p16">
            <a:extLst>
              <a:ext uri="{FF2B5EF4-FFF2-40B4-BE49-F238E27FC236}">
                <a16:creationId xmlns:a16="http://schemas.microsoft.com/office/drawing/2014/main" id="{06BAE616-6D1E-47CD-AEAB-34E592D459A3}"/>
              </a:ext>
            </a:extLst>
          </p:cNvPr>
          <p:cNvSpPr txBox="1"/>
          <p:nvPr/>
        </p:nvSpPr>
        <p:spPr>
          <a:xfrm>
            <a:off x="416721" y="4953076"/>
            <a:ext cx="2507435"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Инструменты развития</a:t>
            </a:r>
            <a:endParaRPr sz="1100" b="1" dirty="0">
              <a:solidFill>
                <a:srgbClr val="002060"/>
              </a:solidFill>
              <a:latin typeface="PT Sans"/>
              <a:ea typeface="PT Sans"/>
              <a:cs typeface="PT Sans"/>
              <a:sym typeface="PT Sans"/>
            </a:endParaRPr>
          </a:p>
          <a:p>
            <a:pPr>
              <a:buClr>
                <a:srgbClr val="000000"/>
              </a:buClr>
              <a:buSzPts val="1200"/>
              <a:buFont typeface="Arial"/>
              <a:buNone/>
            </a:pPr>
            <a:r>
              <a:rPr lang="ru-RU" sz="1100" b="1" dirty="0">
                <a:solidFill>
                  <a:srgbClr val="002060"/>
                </a:solidFill>
                <a:latin typeface="PT Sans"/>
                <a:ea typeface="PT Sans"/>
                <a:cs typeface="PT Sans"/>
                <a:sym typeface="PT Sans"/>
              </a:rPr>
              <a:t>с</a:t>
            </a:r>
            <a:r>
              <a:rPr lang="ru" sz="1100" b="1" dirty="0">
                <a:solidFill>
                  <a:srgbClr val="002060"/>
                </a:solidFill>
                <a:latin typeface="PT Sans"/>
                <a:ea typeface="PT Sans"/>
                <a:cs typeface="PT Sans"/>
                <a:sym typeface="PT Sans"/>
              </a:rPr>
              <a:t>убъектов-инициаторов</a:t>
            </a:r>
            <a:endParaRPr sz="1100" b="1" dirty="0">
              <a:solidFill>
                <a:srgbClr val="002060"/>
              </a:solidFill>
              <a:latin typeface="PT Sans"/>
              <a:ea typeface="PT Sans"/>
              <a:cs typeface="PT Sans"/>
              <a:sym typeface="PT Sans"/>
            </a:endParaRPr>
          </a:p>
        </p:txBody>
      </p:sp>
      <p:sp>
        <p:nvSpPr>
          <p:cNvPr id="24" name="Google Shape;111;p16">
            <a:extLst>
              <a:ext uri="{FF2B5EF4-FFF2-40B4-BE49-F238E27FC236}">
                <a16:creationId xmlns:a16="http://schemas.microsoft.com/office/drawing/2014/main" id="{56C9C0FD-3493-4467-85D6-27A2F372D9A0}"/>
              </a:ext>
            </a:extLst>
          </p:cNvPr>
          <p:cNvSpPr txBox="1"/>
          <p:nvPr/>
        </p:nvSpPr>
        <p:spPr>
          <a:xfrm>
            <a:off x="443861" y="3180823"/>
            <a:ext cx="2507435" cy="430356"/>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Образовательные организации</a:t>
            </a:r>
            <a:endParaRPr sz="1100" b="1" dirty="0">
              <a:solidFill>
                <a:srgbClr val="002060"/>
              </a:solidFill>
              <a:latin typeface="PT Sans"/>
              <a:ea typeface="PT Sans"/>
              <a:cs typeface="PT Sans"/>
              <a:sym typeface="PT Sans"/>
            </a:endParaRPr>
          </a:p>
        </p:txBody>
      </p:sp>
      <p:sp>
        <p:nvSpPr>
          <p:cNvPr id="25" name="Google Shape;112;p16">
            <a:extLst>
              <a:ext uri="{FF2B5EF4-FFF2-40B4-BE49-F238E27FC236}">
                <a16:creationId xmlns:a16="http://schemas.microsoft.com/office/drawing/2014/main" id="{87EBAF99-9BF6-4317-B26E-2CEA5D7D14A0}"/>
              </a:ext>
            </a:extLst>
          </p:cNvPr>
          <p:cNvSpPr txBox="1"/>
          <p:nvPr/>
        </p:nvSpPr>
        <p:spPr>
          <a:xfrm>
            <a:off x="416721" y="3650137"/>
            <a:ext cx="2507435"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Научные организации</a:t>
            </a:r>
            <a:endParaRPr sz="1100" b="1" dirty="0">
              <a:solidFill>
                <a:srgbClr val="002060"/>
              </a:solidFill>
              <a:latin typeface="PT Sans"/>
              <a:ea typeface="PT Sans"/>
              <a:cs typeface="PT Sans"/>
              <a:sym typeface="PT Sans"/>
            </a:endParaRPr>
          </a:p>
        </p:txBody>
      </p:sp>
      <p:sp>
        <p:nvSpPr>
          <p:cNvPr id="26" name="Google Shape;113;p16">
            <a:extLst>
              <a:ext uri="{FF2B5EF4-FFF2-40B4-BE49-F238E27FC236}">
                <a16:creationId xmlns:a16="http://schemas.microsoft.com/office/drawing/2014/main" id="{A1804EB4-5364-4CCA-A7C4-1B9B32087B9B}"/>
              </a:ext>
            </a:extLst>
          </p:cNvPr>
          <p:cNvSpPr txBox="1"/>
          <p:nvPr/>
        </p:nvSpPr>
        <p:spPr>
          <a:xfrm>
            <a:off x="408421" y="4517512"/>
            <a:ext cx="2507435"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Институты развития</a:t>
            </a:r>
            <a:endParaRPr sz="1100" b="1" dirty="0">
              <a:solidFill>
                <a:srgbClr val="002060"/>
              </a:solidFill>
              <a:latin typeface="PT Sans"/>
              <a:ea typeface="PT Sans"/>
              <a:cs typeface="PT Sans"/>
              <a:sym typeface="PT Sans"/>
            </a:endParaRPr>
          </a:p>
        </p:txBody>
      </p:sp>
      <p:sp>
        <p:nvSpPr>
          <p:cNvPr id="27" name="Google Shape;114;p16">
            <a:extLst>
              <a:ext uri="{FF2B5EF4-FFF2-40B4-BE49-F238E27FC236}">
                <a16:creationId xmlns:a16="http://schemas.microsoft.com/office/drawing/2014/main" id="{929A015D-32ED-4257-ABD4-A2D692FB686D}"/>
              </a:ext>
            </a:extLst>
          </p:cNvPr>
          <p:cNvSpPr txBox="1"/>
          <p:nvPr/>
        </p:nvSpPr>
        <p:spPr>
          <a:xfrm>
            <a:off x="443861" y="4093327"/>
            <a:ext cx="2507435"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Технополис-партнер</a:t>
            </a:r>
            <a:endParaRPr sz="1100" b="1" dirty="0">
              <a:solidFill>
                <a:srgbClr val="002060"/>
              </a:solidFill>
              <a:latin typeface="PT Sans"/>
              <a:ea typeface="PT Sans"/>
              <a:cs typeface="PT Sans"/>
              <a:sym typeface="PT Sans"/>
            </a:endParaRPr>
          </a:p>
        </p:txBody>
      </p:sp>
      <p:sp>
        <p:nvSpPr>
          <p:cNvPr id="28" name="Google Shape;115;p16">
            <a:extLst>
              <a:ext uri="{FF2B5EF4-FFF2-40B4-BE49-F238E27FC236}">
                <a16:creationId xmlns:a16="http://schemas.microsoft.com/office/drawing/2014/main" id="{92CC02EB-4B0C-40B7-9ED3-591406AE3B2D}"/>
              </a:ext>
            </a:extLst>
          </p:cNvPr>
          <p:cNvSpPr txBox="1"/>
          <p:nvPr/>
        </p:nvSpPr>
        <p:spPr>
          <a:xfrm>
            <a:off x="443862" y="2691189"/>
            <a:ext cx="2276148" cy="4578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Управляющая компания</a:t>
            </a:r>
            <a:endParaRPr sz="1100" b="1" dirty="0">
              <a:solidFill>
                <a:srgbClr val="002060"/>
              </a:solidFill>
              <a:latin typeface="PT Sans"/>
              <a:ea typeface="PT Sans"/>
              <a:cs typeface="PT Sans"/>
              <a:sym typeface="PT Sans"/>
            </a:endParaRPr>
          </a:p>
          <a:p>
            <a:pPr>
              <a:buClr>
                <a:srgbClr val="000000"/>
              </a:buClr>
              <a:buSzPts val="1200"/>
              <a:buFont typeface="Arial"/>
              <a:buNone/>
            </a:pPr>
            <a:r>
              <a:rPr lang="ru" sz="1100" b="1" dirty="0">
                <a:solidFill>
                  <a:srgbClr val="002060"/>
                </a:solidFill>
                <a:latin typeface="PT Sans"/>
                <a:ea typeface="PT Sans"/>
                <a:cs typeface="PT Sans"/>
                <a:sym typeface="PT Sans"/>
              </a:rPr>
              <a:t>НОЦ «Инженерия будущего»</a:t>
            </a:r>
            <a:endParaRPr sz="1100" b="1" dirty="0">
              <a:solidFill>
                <a:srgbClr val="002060"/>
              </a:solidFill>
              <a:latin typeface="PT Sans"/>
              <a:ea typeface="PT Sans"/>
              <a:cs typeface="PT Sans"/>
              <a:sym typeface="PT Sans"/>
            </a:endParaRPr>
          </a:p>
        </p:txBody>
      </p:sp>
      <p:pic>
        <p:nvPicPr>
          <p:cNvPr id="29" name="Google Shape;116;p16">
            <a:extLst>
              <a:ext uri="{FF2B5EF4-FFF2-40B4-BE49-F238E27FC236}">
                <a16:creationId xmlns:a16="http://schemas.microsoft.com/office/drawing/2014/main" id="{3287B323-21EA-4B09-9192-9A9535B0D5BD}"/>
              </a:ext>
            </a:extLst>
          </p:cNvPr>
          <p:cNvPicPr preferRelativeResize="0"/>
          <p:nvPr/>
        </p:nvPicPr>
        <p:blipFill rotWithShape="1">
          <a:blip r:embed="rId9" cstate="print">
            <a:alphaModFix/>
          </a:blip>
          <a:srcRect/>
          <a:stretch/>
        </p:blipFill>
        <p:spPr>
          <a:xfrm>
            <a:off x="118415" y="1713212"/>
            <a:ext cx="191824" cy="187800"/>
          </a:xfrm>
          <a:prstGeom prst="rect">
            <a:avLst/>
          </a:prstGeom>
          <a:noFill/>
          <a:ln>
            <a:noFill/>
          </a:ln>
        </p:spPr>
      </p:pic>
      <p:pic>
        <p:nvPicPr>
          <p:cNvPr id="30" name="Google Shape;117;p16">
            <a:extLst>
              <a:ext uri="{FF2B5EF4-FFF2-40B4-BE49-F238E27FC236}">
                <a16:creationId xmlns:a16="http://schemas.microsoft.com/office/drawing/2014/main" id="{DEB4ECBB-5329-4D9B-BE51-F6DEA1468703}"/>
              </a:ext>
            </a:extLst>
          </p:cNvPr>
          <p:cNvPicPr preferRelativeResize="0"/>
          <p:nvPr/>
        </p:nvPicPr>
        <p:blipFill rotWithShape="1">
          <a:blip r:embed="rId9" cstate="print">
            <a:alphaModFix/>
          </a:blip>
          <a:srcRect/>
          <a:stretch/>
        </p:blipFill>
        <p:spPr>
          <a:xfrm>
            <a:off x="114701" y="5102747"/>
            <a:ext cx="191824" cy="187800"/>
          </a:xfrm>
          <a:prstGeom prst="rect">
            <a:avLst/>
          </a:prstGeom>
          <a:noFill/>
          <a:ln>
            <a:noFill/>
          </a:ln>
        </p:spPr>
      </p:pic>
      <p:pic>
        <p:nvPicPr>
          <p:cNvPr id="31" name="Google Shape;118;p16">
            <a:extLst>
              <a:ext uri="{FF2B5EF4-FFF2-40B4-BE49-F238E27FC236}">
                <a16:creationId xmlns:a16="http://schemas.microsoft.com/office/drawing/2014/main" id="{567D4D13-5F14-4C8C-9FC6-EB72AF81AD8F}"/>
              </a:ext>
            </a:extLst>
          </p:cNvPr>
          <p:cNvPicPr preferRelativeResize="0"/>
          <p:nvPr/>
        </p:nvPicPr>
        <p:blipFill rotWithShape="1">
          <a:blip r:embed="rId9" cstate="print">
            <a:alphaModFix/>
          </a:blip>
          <a:srcRect/>
          <a:stretch/>
        </p:blipFill>
        <p:spPr>
          <a:xfrm>
            <a:off x="114701" y="3302780"/>
            <a:ext cx="191824" cy="187800"/>
          </a:xfrm>
          <a:prstGeom prst="rect">
            <a:avLst/>
          </a:prstGeom>
          <a:noFill/>
          <a:ln>
            <a:noFill/>
          </a:ln>
        </p:spPr>
      </p:pic>
      <p:pic>
        <p:nvPicPr>
          <p:cNvPr id="32" name="Google Shape;119;p16">
            <a:extLst>
              <a:ext uri="{FF2B5EF4-FFF2-40B4-BE49-F238E27FC236}">
                <a16:creationId xmlns:a16="http://schemas.microsoft.com/office/drawing/2014/main" id="{CDD93C16-7876-48E3-80F5-CFA4A21F9728}"/>
              </a:ext>
            </a:extLst>
          </p:cNvPr>
          <p:cNvPicPr preferRelativeResize="0"/>
          <p:nvPr/>
        </p:nvPicPr>
        <p:blipFill rotWithShape="1">
          <a:blip r:embed="rId9" cstate="print">
            <a:alphaModFix/>
          </a:blip>
          <a:srcRect/>
          <a:stretch/>
        </p:blipFill>
        <p:spPr>
          <a:xfrm>
            <a:off x="114701" y="3815346"/>
            <a:ext cx="191824" cy="187800"/>
          </a:xfrm>
          <a:prstGeom prst="rect">
            <a:avLst/>
          </a:prstGeom>
          <a:noFill/>
          <a:ln>
            <a:noFill/>
          </a:ln>
        </p:spPr>
      </p:pic>
      <p:pic>
        <p:nvPicPr>
          <p:cNvPr id="33" name="Google Shape;120;p16">
            <a:extLst>
              <a:ext uri="{FF2B5EF4-FFF2-40B4-BE49-F238E27FC236}">
                <a16:creationId xmlns:a16="http://schemas.microsoft.com/office/drawing/2014/main" id="{DB02FCB1-D850-414E-ACA0-739B055E2BCA}"/>
              </a:ext>
            </a:extLst>
          </p:cNvPr>
          <p:cNvPicPr preferRelativeResize="0"/>
          <p:nvPr/>
        </p:nvPicPr>
        <p:blipFill rotWithShape="1">
          <a:blip r:embed="rId9" cstate="print">
            <a:alphaModFix/>
          </a:blip>
          <a:srcRect/>
          <a:stretch/>
        </p:blipFill>
        <p:spPr>
          <a:xfrm>
            <a:off x="114701" y="4659737"/>
            <a:ext cx="191824" cy="187800"/>
          </a:xfrm>
          <a:prstGeom prst="rect">
            <a:avLst/>
          </a:prstGeom>
          <a:noFill/>
          <a:ln>
            <a:noFill/>
          </a:ln>
        </p:spPr>
      </p:pic>
      <p:pic>
        <p:nvPicPr>
          <p:cNvPr id="34" name="Google Shape;121;p16">
            <a:extLst>
              <a:ext uri="{FF2B5EF4-FFF2-40B4-BE49-F238E27FC236}">
                <a16:creationId xmlns:a16="http://schemas.microsoft.com/office/drawing/2014/main" id="{9B19BC20-408D-4F7B-B3C1-77F868DF6C73}"/>
              </a:ext>
            </a:extLst>
          </p:cNvPr>
          <p:cNvPicPr preferRelativeResize="0"/>
          <p:nvPr/>
        </p:nvPicPr>
        <p:blipFill rotWithShape="1">
          <a:blip r:embed="rId9" cstate="print">
            <a:alphaModFix/>
          </a:blip>
          <a:srcRect/>
          <a:stretch/>
        </p:blipFill>
        <p:spPr>
          <a:xfrm>
            <a:off x="114701" y="4213213"/>
            <a:ext cx="191824" cy="187800"/>
          </a:xfrm>
          <a:prstGeom prst="rect">
            <a:avLst/>
          </a:prstGeom>
          <a:noFill/>
          <a:ln>
            <a:noFill/>
          </a:ln>
        </p:spPr>
      </p:pic>
      <p:pic>
        <p:nvPicPr>
          <p:cNvPr id="35" name="Google Shape;122;p16">
            <a:extLst>
              <a:ext uri="{FF2B5EF4-FFF2-40B4-BE49-F238E27FC236}">
                <a16:creationId xmlns:a16="http://schemas.microsoft.com/office/drawing/2014/main" id="{598476D0-72F5-4E4F-B5C8-AF1C5D420540}"/>
              </a:ext>
            </a:extLst>
          </p:cNvPr>
          <p:cNvPicPr preferRelativeResize="0"/>
          <p:nvPr/>
        </p:nvPicPr>
        <p:blipFill rotWithShape="1">
          <a:blip r:embed="rId9" cstate="print">
            <a:alphaModFix/>
          </a:blip>
          <a:srcRect/>
          <a:stretch/>
        </p:blipFill>
        <p:spPr>
          <a:xfrm>
            <a:off x="118415" y="2839925"/>
            <a:ext cx="191824" cy="187800"/>
          </a:xfrm>
          <a:prstGeom prst="rect">
            <a:avLst/>
          </a:prstGeom>
          <a:noFill/>
          <a:ln>
            <a:noFill/>
          </a:ln>
        </p:spPr>
      </p:pic>
      <p:pic>
        <p:nvPicPr>
          <p:cNvPr id="36" name="Google Shape;123;p16">
            <a:extLst>
              <a:ext uri="{FF2B5EF4-FFF2-40B4-BE49-F238E27FC236}">
                <a16:creationId xmlns:a16="http://schemas.microsoft.com/office/drawing/2014/main" id="{F94353F2-63ED-4AAB-8320-CB40C417033C}"/>
              </a:ext>
            </a:extLst>
          </p:cNvPr>
          <p:cNvPicPr preferRelativeResize="0"/>
          <p:nvPr/>
        </p:nvPicPr>
        <p:blipFill rotWithShape="1">
          <a:blip r:embed="rId10" cstate="print">
            <a:alphaModFix/>
          </a:blip>
          <a:srcRect/>
          <a:stretch/>
        </p:blipFill>
        <p:spPr>
          <a:xfrm>
            <a:off x="2845610" y="2759302"/>
            <a:ext cx="1357793" cy="366349"/>
          </a:xfrm>
          <a:prstGeom prst="rect">
            <a:avLst/>
          </a:prstGeom>
          <a:noFill/>
          <a:ln>
            <a:noFill/>
          </a:ln>
        </p:spPr>
      </p:pic>
      <p:pic>
        <p:nvPicPr>
          <p:cNvPr id="37" name="Google Shape;124;p16">
            <a:extLst>
              <a:ext uri="{FF2B5EF4-FFF2-40B4-BE49-F238E27FC236}">
                <a16:creationId xmlns:a16="http://schemas.microsoft.com/office/drawing/2014/main" id="{966A6263-9354-4367-BD3D-D4393B287703}"/>
              </a:ext>
            </a:extLst>
          </p:cNvPr>
          <p:cNvPicPr preferRelativeResize="0"/>
          <p:nvPr/>
        </p:nvPicPr>
        <p:blipFill rotWithShape="1">
          <a:blip r:embed="rId11" cstate="print">
            <a:alphaModFix/>
          </a:blip>
          <a:srcRect/>
          <a:stretch/>
        </p:blipFill>
        <p:spPr>
          <a:xfrm>
            <a:off x="2690975" y="5075894"/>
            <a:ext cx="954962" cy="246755"/>
          </a:xfrm>
          <a:prstGeom prst="rect">
            <a:avLst/>
          </a:prstGeom>
          <a:noFill/>
          <a:ln>
            <a:noFill/>
          </a:ln>
        </p:spPr>
      </p:pic>
      <p:pic>
        <p:nvPicPr>
          <p:cNvPr id="38" name="Google Shape;125;p16">
            <a:extLst>
              <a:ext uri="{FF2B5EF4-FFF2-40B4-BE49-F238E27FC236}">
                <a16:creationId xmlns:a16="http://schemas.microsoft.com/office/drawing/2014/main" id="{87DB0682-BB27-4FEE-A5AF-490341397AE3}"/>
              </a:ext>
            </a:extLst>
          </p:cNvPr>
          <p:cNvPicPr preferRelativeResize="0"/>
          <p:nvPr/>
        </p:nvPicPr>
        <p:blipFill rotWithShape="1">
          <a:blip r:embed="rId12" cstate="print">
            <a:alphaModFix/>
          </a:blip>
          <a:srcRect/>
          <a:stretch/>
        </p:blipFill>
        <p:spPr>
          <a:xfrm>
            <a:off x="3784699" y="4986033"/>
            <a:ext cx="557642" cy="425302"/>
          </a:xfrm>
          <a:prstGeom prst="rect">
            <a:avLst/>
          </a:prstGeom>
          <a:noFill/>
          <a:ln>
            <a:noFill/>
          </a:ln>
        </p:spPr>
      </p:pic>
      <p:pic>
        <p:nvPicPr>
          <p:cNvPr id="39" name="Google Shape;126;p16">
            <a:extLst>
              <a:ext uri="{FF2B5EF4-FFF2-40B4-BE49-F238E27FC236}">
                <a16:creationId xmlns:a16="http://schemas.microsoft.com/office/drawing/2014/main" id="{C6641FE5-4D28-49CA-83AD-F2A8275A79CC}"/>
              </a:ext>
            </a:extLst>
          </p:cNvPr>
          <p:cNvPicPr preferRelativeResize="0"/>
          <p:nvPr/>
        </p:nvPicPr>
        <p:blipFill rotWithShape="1">
          <a:blip r:embed="rId13" cstate="print">
            <a:alphaModFix/>
          </a:blip>
          <a:srcRect/>
          <a:stretch/>
        </p:blipFill>
        <p:spPr>
          <a:xfrm>
            <a:off x="4550149" y="5102747"/>
            <a:ext cx="775254" cy="246755"/>
          </a:xfrm>
          <a:prstGeom prst="rect">
            <a:avLst/>
          </a:prstGeom>
          <a:noFill/>
          <a:ln>
            <a:noFill/>
          </a:ln>
        </p:spPr>
      </p:pic>
      <p:pic>
        <p:nvPicPr>
          <p:cNvPr id="40" name="Google Shape;127;p16">
            <a:extLst>
              <a:ext uri="{FF2B5EF4-FFF2-40B4-BE49-F238E27FC236}">
                <a16:creationId xmlns:a16="http://schemas.microsoft.com/office/drawing/2014/main" id="{2C347CE7-6F3C-4719-9EA0-5BE2FA1F7493}"/>
              </a:ext>
            </a:extLst>
          </p:cNvPr>
          <p:cNvPicPr preferRelativeResize="0"/>
          <p:nvPr/>
        </p:nvPicPr>
        <p:blipFill rotWithShape="1">
          <a:blip r:embed="rId14" cstate="print">
            <a:alphaModFix/>
          </a:blip>
          <a:srcRect t="19929" b="28890"/>
          <a:stretch/>
        </p:blipFill>
        <p:spPr>
          <a:xfrm>
            <a:off x="5394461" y="5066942"/>
            <a:ext cx="1256409" cy="306021"/>
          </a:xfrm>
          <a:prstGeom prst="rect">
            <a:avLst/>
          </a:prstGeom>
          <a:noFill/>
          <a:ln>
            <a:noFill/>
          </a:ln>
        </p:spPr>
      </p:pic>
      <p:pic>
        <p:nvPicPr>
          <p:cNvPr id="41" name="Google Shape;128;p16">
            <a:extLst>
              <a:ext uri="{FF2B5EF4-FFF2-40B4-BE49-F238E27FC236}">
                <a16:creationId xmlns:a16="http://schemas.microsoft.com/office/drawing/2014/main" id="{396E0027-B3C7-43D8-BE9F-31E99677F017}"/>
              </a:ext>
            </a:extLst>
          </p:cNvPr>
          <p:cNvPicPr preferRelativeResize="0"/>
          <p:nvPr/>
        </p:nvPicPr>
        <p:blipFill rotWithShape="1">
          <a:blip r:embed="rId15" cstate="print">
            <a:alphaModFix/>
          </a:blip>
          <a:srcRect/>
          <a:stretch/>
        </p:blipFill>
        <p:spPr>
          <a:xfrm>
            <a:off x="6723616" y="4974847"/>
            <a:ext cx="339925" cy="425287"/>
          </a:xfrm>
          <a:prstGeom prst="rect">
            <a:avLst/>
          </a:prstGeom>
          <a:noFill/>
          <a:ln>
            <a:noFill/>
          </a:ln>
        </p:spPr>
      </p:pic>
      <p:sp>
        <p:nvSpPr>
          <p:cNvPr id="42" name="Google Shape;129;p16">
            <a:extLst>
              <a:ext uri="{FF2B5EF4-FFF2-40B4-BE49-F238E27FC236}">
                <a16:creationId xmlns:a16="http://schemas.microsoft.com/office/drawing/2014/main" id="{EF264F11-BB09-4925-968A-0A22FF784956}"/>
              </a:ext>
            </a:extLst>
          </p:cNvPr>
          <p:cNvSpPr txBox="1"/>
          <p:nvPr/>
        </p:nvSpPr>
        <p:spPr>
          <a:xfrm>
            <a:off x="7011484" y="5145117"/>
            <a:ext cx="1269531" cy="149926"/>
          </a:xfrm>
          <a:prstGeom prst="rect">
            <a:avLst/>
          </a:prstGeom>
          <a:noFill/>
          <a:ln>
            <a:noFill/>
          </a:ln>
        </p:spPr>
        <p:txBody>
          <a:bodyPr spcFirstLastPara="1" wrap="square" lIns="91425" tIns="91425" rIns="91425" bIns="91425" anchor="ctr" anchorCtr="0">
            <a:noAutofit/>
          </a:bodyPr>
          <a:lstStyle/>
          <a:p>
            <a:pPr>
              <a:buClr>
                <a:srgbClr val="000000"/>
              </a:buClr>
              <a:buSzPts val="700"/>
              <a:buFont typeface="Arial"/>
              <a:buNone/>
            </a:pPr>
            <a:r>
              <a:rPr lang="ru" sz="1000" dirty="0">
                <a:solidFill>
                  <a:srgbClr val="000000"/>
                </a:solidFill>
                <a:latin typeface="PT Sans"/>
                <a:ea typeface="PT Sans"/>
                <a:cs typeface="PT Sans"/>
                <a:sym typeface="PT Sans"/>
              </a:rPr>
              <a:t>АТП Зеленая долина</a:t>
            </a:r>
            <a:endParaRPr sz="1000" dirty="0">
              <a:solidFill>
                <a:srgbClr val="000000"/>
              </a:solidFill>
              <a:latin typeface="PT Sans"/>
              <a:ea typeface="PT Sans"/>
              <a:cs typeface="PT Sans"/>
              <a:sym typeface="PT Sans"/>
            </a:endParaRPr>
          </a:p>
        </p:txBody>
      </p:sp>
      <p:sp>
        <p:nvSpPr>
          <p:cNvPr id="43" name="Google Shape;130;p16">
            <a:extLst>
              <a:ext uri="{FF2B5EF4-FFF2-40B4-BE49-F238E27FC236}">
                <a16:creationId xmlns:a16="http://schemas.microsoft.com/office/drawing/2014/main" id="{20B95408-A3F0-46C4-B169-66F522F86FE2}"/>
              </a:ext>
            </a:extLst>
          </p:cNvPr>
          <p:cNvSpPr txBox="1"/>
          <p:nvPr/>
        </p:nvSpPr>
        <p:spPr>
          <a:xfrm>
            <a:off x="2682105" y="3218075"/>
            <a:ext cx="6265750" cy="3606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000" dirty="0">
                <a:solidFill>
                  <a:srgbClr val="002060"/>
                </a:solidFill>
                <a:latin typeface="PT Sans"/>
                <a:ea typeface="PT Sans"/>
                <a:cs typeface="PT Sans"/>
                <a:sym typeface="PT Sans"/>
              </a:rPr>
              <a:t>Университеты Самарской,  Ульяновской, Пензенской, Тамбовской, Ростовской областей, </a:t>
            </a:r>
          </a:p>
          <a:p>
            <a:pPr>
              <a:buClr>
                <a:srgbClr val="000000"/>
              </a:buClr>
              <a:buSzPts val="1200"/>
              <a:buFont typeface="Arial"/>
              <a:buNone/>
            </a:pPr>
            <a:r>
              <a:rPr lang="ru" sz="1000" dirty="0">
                <a:solidFill>
                  <a:srgbClr val="002060"/>
                </a:solidFill>
                <a:latin typeface="PT Sans"/>
                <a:ea typeface="PT Sans"/>
                <a:cs typeface="PT Sans"/>
                <a:sym typeface="PT Sans"/>
              </a:rPr>
              <a:t>Республики Мордовия, СПбГУ, СПбГЭУ, СПбПУ Петра Великого, ЛЭТИ, МГТУ “Станкин”, КНИТУ-КАИ</a:t>
            </a:r>
            <a:endParaRPr sz="1000" b="1" dirty="0">
              <a:solidFill>
                <a:srgbClr val="002060"/>
              </a:solidFill>
              <a:latin typeface="PT Sans"/>
              <a:ea typeface="PT Sans"/>
              <a:cs typeface="PT Sans"/>
              <a:sym typeface="PT Sans"/>
            </a:endParaRPr>
          </a:p>
        </p:txBody>
      </p:sp>
      <p:pic>
        <p:nvPicPr>
          <p:cNvPr id="44" name="Google Shape;131;p16">
            <a:extLst>
              <a:ext uri="{FF2B5EF4-FFF2-40B4-BE49-F238E27FC236}">
                <a16:creationId xmlns:a16="http://schemas.microsoft.com/office/drawing/2014/main" id="{3F9FA94B-C60E-4973-B480-5695B967FDD3}"/>
              </a:ext>
            </a:extLst>
          </p:cNvPr>
          <p:cNvPicPr preferRelativeResize="0"/>
          <p:nvPr/>
        </p:nvPicPr>
        <p:blipFill rotWithShape="1">
          <a:blip r:embed="rId16" cstate="print">
            <a:alphaModFix/>
          </a:blip>
          <a:srcRect/>
          <a:stretch/>
        </p:blipFill>
        <p:spPr>
          <a:xfrm>
            <a:off x="7048512" y="3699637"/>
            <a:ext cx="506624" cy="373126"/>
          </a:xfrm>
          <a:prstGeom prst="rect">
            <a:avLst/>
          </a:prstGeom>
          <a:noFill/>
          <a:ln>
            <a:noFill/>
          </a:ln>
        </p:spPr>
      </p:pic>
      <p:pic>
        <p:nvPicPr>
          <p:cNvPr id="45" name="Google Shape;132;p16">
            <a:extLst>
              <a:ext uri="{FF2B5EF4-FFF2-40B4-BE49-F238E27FC236}">
                <a16:creationId xmlns:a16="http://schemas.microsoft.com/office/drawing/2014/main" id="{E400A687-C9E7-4625-91AF-D9EFE87E3120}"/>
              </a:ext>
            </a:extLst>
          </p:cNvPr>
          <p:cNvPicPr preferRelativeResize="0"/>
          <p:nvPr/>
        </p:nvPicPr>
        <p:blipFill rotWithShape="1">
          <a:blip r:embed="rId17" cstate="print">
            <a:alphaModFix/>
          </a:blip>
          <a:srcRect/>
          <a:stretch/>
        </p:blipFill>
        <p:spPr>
          <a:xfrm>
            <a:off x="2777343" y="3689232"/>
            <a:ext cx="320527" cy="360562"/>
          </a:xfrm>
          <a:prstGeom prst="rect">
            <a:avLst/>
          </a:prstGeom>
          <a:noFill/>
          <a:ln>
            <a:noFill/>
          </a:ln>
        </p:spPr>
      </p:pic>
      <p:pic>
        <p:nvPicPr>
          <p:cNvPr id="46" name="Google Shape;133;p16">
            <a:extLst>
              <a:ext uri="{FF2B5EF4-FFF2-40B4-BE49-F238E27FC236}">
                <a16:creationId xmlns:a16="http://schemas.microsoft.com/office/drawing/2014/main" id="{1BE8213A-37A2-4260-82AB-53489599DFDA}"/>
              </a:ext>
            </a:extLst>
          </p:cNvPr>
          <p:cNvPicPr preferRelativeResize="0"/>
          <p:nvPr/>
        </p:nvPicPr>
        <p:blipFill rotWithShape="1">
          <a:blip r:embed="rId18" cstate="print">
            <a:alphaModFix/>
          </a:blip>
          <a:srcRect/>
          <a:stretch/>
        </p:blipFill>
        <p:spPr>
          <a:xfrm>
            <a:off x="3232795" y="3637762"/>
            <a:ext cx="602670" cy="463502"/>
          </a:xfrm>
          <a:prstGeom prst="rect">
            <a:avLst/>
          </a:prstGeom>
          <a:noFill/>
          <a:ln>
            <a:noFill/>
          </a:ln>
        </p:spPr>
      </p:pic>
      <p:pic>
        <p:nvPicPr>
          <p:cNvPr id="47" name="Google Shape;134;p16">
            <a:extLst>
              <a:ext uri="{FF2B5EF4-FFF2-40B4-BE49-F238E27FC236}">
                <a16:creationId xmlns:a16="http://schemas.microsoft.com/office/drawing/2014/main" id="{D342E6F7-3EC0-4716-9C97-3CFA08C673CC}"/>
              </a:ext>
            </a:extLst>
          </p:cNvPr>
          <p:cNvPicPr preferRelativeResize="0"/>
          <p:nvPr/>
        </p:nvPicPr>
        <p:blipFill rotWithShape="1">
          <a:blip r:embed="rId19" cstate="print">
            <a:alphaModFix/>
          </a:blip>
          <a:srcRect/>
          <a:stretch/>
        </p:blipFill>
        <p:spPr>
          <a:xfrm>
            <a:off x="3884459" y="3689231"/>
            <a:ext cx="378802" cy="360564"/>
          </a:xfrm>
          <a:prstGeom prst="rect">
            <a:avLst/>
          </a:prstGeom>
          <a:noFill/>
          <a:ln>
            <a:noFill/>
          </a:ln>
        </p:spPr>
      </p:pic>
      <p:pic>
        <p:nvPicPr>
          <p:cNvPr id="48" name="Google Shape;135;p16">
            <a:extLst>
              <a:ext uri="{FF2B5EF4-FFF2-40B4-BE49-F238E27FC236}">
                <a16:creationId xmlns:a16="http://schemas.microsoft.com/office/drawing/2014/main" id="{FBFF939E-81C1-477B-A88A-A13C7973A7D2}"/>
              </a:ext>
            </a:extLst>
          </p:cNvPr>
          <p:cNvPicPr preferRelativeResize="0"/>
          <p:nvPr/>
        </p:nvPicPr>
        <p:blipFill rotWithShape="1">
          <a:blip r:embed="rId20" cstate="print">
            <a:alphaModFix/>
          </a:blip>
          <a:srcRect/>
          <a:stretch/>
        </p:blipFill>
        <p:spPr>
          <a:xfrm>
            <a:off x="5915388" y="3682987"/>
            <a:ext cx="1069073" cy="366350"/>
          </a:xfrm>
          <a:prstGeom prst="rect">
            <a:avLst/>
          </a:prstGeom>
          <a:noFill/>
          <a:ln>
            <a:noFill/>
          </a:ln>
        </p:spPr>
      </p:pic>
      <p:pic>
        <p:nvPicPr>
          <p:cNvPr id="49" name="Google Shape;136;p16">
            <a:extLst>
              <a:ext uri="{FF2B5EF4-FFF2-40B4-BE49-F238E27FC236}">
                <a16:creationId xmlns:a16="http://schemas.microsoft.com/office/drawing/2014/main" id="{6DEB0277-A527-43BB-94D4-FB0407850EAB}"/>
              </a:ext>
            </a:extLst>
          </p:cNvPr>
          <p:cNvPicPr preferRelativeResize="0"/>
          <p:nvPr/>
        </p:nvPicPr>
        <p:blipFill rotWithShape="1">
          <a:blip r:embed="rId21" cstate="print">
            <a:alphaModFix/>
          </a:blip>
          <a:srcRect/>
          <a:stretch/>
        </p:blipFill>
        <p:spPr>
          <a:xfrm>
            <a:off x="2777393" y="4593737"/>
            <a:ext cx="703180" cy="319800"/>
          </a:xfrm>
          <a:prstGeom prst="rect">
            <a:avLst/>
          </a:prstGeom>
          <a:noFill/>
          <a:ln>
            <a:noFill/>
          </a:ln>
        </p:spPr>
      </p:pic>
      <p:pic>
        <p:nvPicPr>
          <p:cNvPr id="50" name="Google Shape;137;p16">
            <a:extLst>
              <a:ext uri="{FF2B5EF4-FFF2-40B4-BE49-F238E27FC236}">
                <a16:creationId xmlns:a16="http://schemas.microsoft.com/office/drawing/2014/main" id="{E67BABC2-38ED-42ED-A82A-2A7199EBDF4F}"/>
              </a:ext>
            </a:extLst>
          </p:cNvPr>
          <p:cNvPicPr preferRelativeResize="0"/>
          <p:nvPr/>
        </p:nvPicPr>
        <p:blipFill rotWithShape="1">
          <a:blip r:embed="rId22" cstate="print">
            <a:alphaModFix/>
          </a:blip>
          <a:srcRect/>
          <a:stretch/>
        </p:blipFill>
        <p:spPr>
          <a:xfrm>
            <a:off x="3629238" y="4572588"/>
            <a:ext cx="837808" cy="342131"/>
          </a:xfrm>
          <a:prstGeom prst="rect">
            <a:avLst/>
          </a:prstGeom>
          <a:noFill/>
          <a:ln>
            <a:noFill/>
          </a:ln>
        </p:spPr>
      </p:pic>
      <p:pic>
        <p:nvPicPr>
          <p:cNvPr id="51" name="Google Shape;138;p16">
            <a:extLst>
              <a:ext uri="{FF2B5EF4-FFF2-40B4-BE49-F238E27FC236}">
                <a16:creationId xmlns:a16="http://schemas.microsoft.com/office/drawing/2014/main" id="{01080421-0645-4296-A26B-0AABB940E621}"/>
              </a:ext>
            </a:extLst>
          </p:cNvPr>
          <p:cNvPicPr preferRelativeResize="0"/>
          <p:nvPr/>
        </p:nvPicPr>
        <p:blipFill rotWithShape="1">
          <a:blip r:embed="rId23" cstate="print">
            <a:alphaModFix/>
          </a:blip>
          <a:srcRect/>
          <a:stretch/>
        </p:blipFill>
        <p:spPr>
          <a:xfrm>
            <a:off x="4609268" y="4583043"/>
            <a:ext cx="602644" cy="321244"/>
          </a:xfrm>
          <a:prstGeom prst="rect">
            <a:avLst/>
          </a:prstGeom>
          <a:noFill/>
          <a:ln>
            <a:noFill/>
          </a:ln>
        </p:spPr>
      </p:pic>
      <p:pic>
        <p:nvPicPr>
          <p:cNvPr id="52" name="Google Shape;139;p16">
            <a:extLst>
              <a:ext uri="{FF2B5EF4-FFF2-40B4-BE49-F238E27FC236}">
                <a16:creationId xmlns:a16="http://schemas.microsoft.com/office/drawing/2014/main" id="{DFD6750F-F75A-4B34-91BB-C00606402381}"/>
              </a:ext>
            </a:extLst>
          </p:cNvPr>
          <p:cNvPicPr preferRelativeResize="0"/>
          <p:nvPr/>
        </p:nvPicPr>
        <p:blipFill rotWithShape="1">
          <a:blip r:embed="rId24" cstate="print">
            <a:alphaModFix/>
          </a:blip>
          <a:srcRect l="21453" t="35790" r="21296" b="42594"/>
          <a:stretch/>
        </p:blipFill>
        <p:spPr>
          <a:xfrm>
            <a:off x="5365448" y="4610324"/>
            <a:ext cx="1314437" cy="266675"/>
          </a:xfrm>
          <a:prstGeom prst="rect">
            <a:avLst/>
          </a:prstGeom>
          <a:noFill/>
          <a:ln>
            <a:noFill/>
          </a:ln>
        </p:spPr>
      </p:pic>
      <p:pic>
        <p:nvPicPr>
          <p:cNvPr id="53" name="Google Shape;140;p16">
            <a:extLst>
              <a:ext uri="{FF2B5EF4-FFF2-40B4-BE49-F238E27FC236}">
                <a16:creationId xmlns:a16="http://schemas.microsoft.com/office/drawing/2014/main" id="{724949B2-7FE8-4F3A-A5EE-944649B6A311}"/>
              </a:ext>
            </a:extLst>
          </p:cNvPr>
          <p:cNvPicPr preferRelativeResize="0"/>
          <p:nvPr/>
        </p:nvPicPr>
        <p:blipFill rotWithShape="1">
          <a:blip r:embed="rId25" cstate="print">
            <a:alphaModFix/>
          </a:blip>
          <a:srcRect l="17622" t="23314" r="17919" b="14445"/>
          <a:stretch/>
        </p:blipFill>
        <p:spPr>
          <a:xfrm>
            <a:off x="6799177" y="4652137"/>
            <a:ext cx="873837" cy="266675"/>
          </a:xfrm>
          <a:prstGeom prst="rect">
            <a:avLst/>
          </a:prstGeom>
          <a:noFill/>
          <a:ln>
            <a:noFill/>
          </a:ln>
        </p:spPr>
      </p:pic>
      <p:pic>
        <p:nvPicPr>
          <p:cNvPr id="54" name="Google Shape;141;p16">
            <a:extLst>
              <a:ext uri="{FF2B5EF4-FFF2-40B4-BE49-F238E27FC236}">
                <a16:creationId xmlns:a16="http://schemas.microsoft.com/office/drawing/2014/main" id="{F265D81F-791E-4D87-8BD0-17B8284CB702}"/>
              </a:ext>
            </a:extLst>
          </p:cNvPr>
          <p:cNvPicPr preferRelativeResize="0"/>
          <p:nvPr/>
        </p:nvPicPr>
        <p:blipFill rotWithShape="1">
          <a:blip r:embed="rId26" cstate="print">
            <a:alphaModFix/>
          </a:blip>
          <a:srcRect l="11066" t="27327" r="37979" b="28389"/>
          <a:stretch/>
        </p:blipFill>
        <p:spPr>
          <a:xfrm>
            <a:off x="2777405" y="4180210"/>
            <a:ext cx="703154" cy="284035"/>
          </a:xfrm>
          <a:prstGeom prst="rect">
            <a:avLst/>
          </a:prstGeom>
          <a:noFill/>
          <a:ln>
            <a:noFill/>
          </a:ln>
        </p:spPr>
      </p:pic>
      <p:pic>
        <p:nvPicPr>
          <p:cNvPr id="55" name="Google Shape;142;p16">
            <a:extLst>
              <a:ext uri="{FF2B5EF4-FFF2-40B4-BE49-F238E27FC236}">
                <a16:creationId xmlns:a16="http://schemas.microsoft.com/office/drawing/2014/main" id="{71830E2E-448F-42D0-9A2B-03367925088C}"/>
              </a:ext>
            </a:extLst>
          </p:cNvPr>
          <p:cNvPicPr preferRelativeResize="0"/>
          <p:nvPr/>
        </p:nvPicPr>
        <p:blipFill rotWithShape="1">
          <a:blip r:embed="rId9" cstate="print">
            <a:alphaModFix/>
          </a:blip>
          <a:srcRect/>
          <a:stretch/>
        </p:blipFill>
        <p:spPr>
          <a:xfrm>
            <a:off x="119542" y="2233459"/>
            <a:ext cx="191824" cy="187800"/>
          </a:xfrm>
          <a:prstGeom prst="rect">
            <a:avLst/>
          </a:prstGeom>
          <a:noFill/>
          <a:ln>
            <a:noFill/>
          </a:ln>
        </p:spPr>
      </p:pic>
      <p:pic>
        <p:nvPicPr>
          <p:cNvPr id="56" name="Google Shape;143;p16">
            <a:extLst>
              <a:ext uri="{FF2B5EF4-FFF2-40B4-BE49-F238E27FC236}">
                <a16:creationId xmlns:a16="http://schemas.microsoft.com/office/drawing/2014/main" id="{D099896B-BC73-42B7-A938-B6FAFC00DAB9}"/>
              </a:ext>
            </a:extLst>
          </p:cNvPr>
          <p:cNvPicPr preferRelativeResize="0"/>
          <p:nvPr/>
        </p:nvPicPr>
        <p:blipFill rotWithShape="1">
          <a:blip r:embed="rId27" cstate="print">
            <a:alphaModFix/>
          </a:blip>
          <a:srcRect r="9702"/>
          <a:stretch/>
        </p:blipFill>
        <p:spPr>
          <a:xfrm>
            <a:off x="2850303" y="2096014"/>
            <a:ext cx="421997" cy="544114"/>
          </a:xfrm>
          <a:prstGeom prst="rect">
            <a:avLst/>
          </a:prstGeom>
          <a:noFill/>
          <a:ln>
            <a:noFill/>
          </a:ln>
        </p:spPr>
      </p:pic>
      <p:pic>
        <p:nvPicPr>
          <p:cNvPr id="57" name="Google Shape;144;p16">
            <a:extLst>
              <a:ext uri="{FF2B5EF4-FFF2-40B4-BE49-F238E27FC236}">
                <a16:creationId xmlns:a16="http://schemas.microsoft.com/office/drawing/2014/main" id="{F49CDBA7-1E03-407D-937A-4702FFFF216A}"/>
              </a:ext>
            </a:extLst>
          </p:cNvPr>
          <p:cNvPicPr preferRelativeResize="0"/>
          <p:nvPr/>
        </p:nvPicPr>
        <p:blipFill rotWithShape="1">
          <a:blip r:embed="rId28" cstate="print">
            <a:alphaModFix/>
          </a:blip>
          <a:srcRect l="13033" t="17763" r="14075" b="17779"/>
          <a:stretch/>
        </p:blipFill>
        <p:spPr>
          <a:xfrm>
            <a:off x="3893982" y="2078412"/>
            <a:ext cx="885670" cy="552274"/>
          </a:xfrm>
          <a:prstGeom prst="rect">
            <a:avLst/>
          </a:prstGeom>
          <a:noFill/>
          <a:ln>
            <a:noFill/>
          </a:ln>
        </p:spPr>
      </p:pic>
      <p:pic>
        <p:nvPicPr>
          <p:cNvPr id="58" name="Google Shape;145;p16">
            <a:extLst>
              <a:ext uri="{FF2B5EF4-FFF2-40B4-BE49-F238E27FC236}">
                <a16:creationId xmlns:a16="http://schemas.microsoft.com/office/drawing/2014/main" id="{2F591040-B809-4263-B728-8B5A825D05AF}"/>
              </a:ext>
            </a:extLst>
          </p:cNvPr>
          <p:cNvPicPr preferRelativeResize="0"/>
          <p:nvPr/>
        </p:nvPicPr>
        <p:blipFill rotWithShape="1">
          <a:blip r:embed="rId29" cstate="print">
            <a:alphaModFix/>
          </a:blip>
          <a:srcRect l="12023" t="18346" r="12212" b="21536"/>
          <a:stretch/>
        </p:blipFill>
        <p:spPr>
          <a:xfrm>
            <a:off x="5297917" y="2216952"/>
            <a:ext cx="617889" cy="287481"/>
          </a:xfrm>
          <a:prstGeom prst="rect">
            <a:avLst/>
          </a:prstGeom>
          <a:noFill/>
          <a:ln>
            <a:noFill/>
          </a:ln>
        </p:spPr>
      </p:pic>
      <p:sp>
        <p:nvSpPr>
          <p:cNvPr id="59" name="Google Shape;146;p16">
            <a:extLst>
              <a:ext uri="{FF2B5EF4-FFF2-40B4-BE49-F238E27FC236}">
                <a16:creationId xmlns:a16="http://schemas.microsoft.com/office/drawing/2014/main" id="{AEC8FB00-42EF-4A70-B062-BDB0215AAB2D}"/>
              </a:ext>
            </a:extLst>
          </p:cNvPr>
          <p:cNvSpPr txBox="1"/>
          <p:nvPr/>
        </p:nvSpPr>
        <p:spPr>
          <a:xfrm>
            <a:off x="416722" y="2141176"/>
            <a:ext cx="2206582" cy="404400"/>
          </a:xfrm>
          <a:prstGeom prst="rect">
            <a:avLst/>
          </a:prstGeom>
          <a:noFill/>
          <a:ln>
            <a:noFill/>
          </a:ln>
        </p:spPr>
        <p:txBody>
          <a:bodyPr spcFirstLastPara="1" wrap="square" lIns="91425" tIns="91425" rIns="91425" bIns="91425" anchor="ctr" anchorCtr="0">
            <a:noAutofit/>
          </a:bodyPr>
          <a:lstStyle/>
          <a:p>
            <a:pPr>
              <a:buClr>
                <a:srgbClr val="000000"/>
              </a:buClr>
              <a:buSzPts val="1200"/>
              <a:buFont typeface="Arial"/>
              <a:buNone/>
            </a:pPr>
            <a:r>
              <a:rPr lang="ru" sz="1100" b="1" dirty="0">
                <a:solidFill>
                  <a:srgbClr val="002060"/>
                </a:solidFill>
                <a:latin typeface="PT Sans"/>
                <a:ea typeface="PT Sans"/>
                <a:cs typeface="PT Sans"/>
                <a:sym typeface="PT Sans"/>
              </a:rPr>
              <a:t>Стратегические индустриальные </a:t>
            </a:r>
            <a:br>
              <a:rPr lang="ru" sz="1100" b="1" dirty="0">
                <a:solidFill>
                  <a:srgbClr val="002060"/>
                </a:solidFill>
                <a:latin typeface="PT Sans"/>
                <a:ea typeface="PT Sans"/>
                <a:cs typeface="PT Sans"/>
                <a:sym typeface="PT Sans"/>
              </a:rPr>
            </a:br>
            <a:r>
              <a:rPr lang="ru" sz="1100" b="1" dirty="0">
                <a:solidFill>
                  <a:srgbClr val="002060"/>
                </a:solidFill>
                <a:latin typeface="PT Sans"/>
                <a:ea typeface="PT Sans"/>
                <a:cs typeface="PT Sans"/>
                <a:sym typeface="PT Sans"/>
              </a:rPr>
              <a:t>партнеры</a:t>
            </a:r>
            <a:endParaRPr sz="1100" b="1" dirty="0">
              <a:solidFill>
                <a:srgbClr val="002060"/>
              </a:solidFill>
              <a:latin typeface="PT Sans"/>
              <a:ea typeface="PT Sans"/>
              <a:cs typeface="PT Sans"/>
              <a:sym typeface="PT Sans"/>
            </a:endParaRPr>
          </a:p>
        </p:txBody>
      </p:sp>
      <p:sp>
        <p:nvSpPr>
          <p:cNvPr id="60" name="Google Shape;148;p16">
            <a:extLst>
              <a:ext uri="{FF2B5EF4-FFF2-40B4-BE49-F238E27FC236}">
                <a16:creationId xmlns:a16="http://schemas.microsoft.com/office/drawing/2014/main" id="{FA666EC5-A860-4FD6-B060-B16B895093C9}"/>
              </a:ext>
            </a:extLst>
          </p:cNvPr>
          <p:cNvSpPr txBox="1"/>
          <p:nvPr/>
        </p:nvSpPr>
        <p:spPr>
          <a:xfrm>
            <a:off x="4235116" y="3644851"/>
            <a:ext cx="1744741" cy="463500"/>
          </a:xfrm>
          <a:prstGeom prst="rect">
            <a:avLst/>
          </a:prstGeom>
          <a:noFill/>
          <a:ln>
            <a:noFill/>
          </a:ln>
        </p:spPr>
        <p:txBody>
          <a:bodyPr spcFirstLastPara="1" wrap="square" lIns="91425" tIns="91425" rIns="91425" bIns="91425" anchor="ctr" anchorCtr="0">
            <a:noAutofit/>
          </a:bodyPr>
          <a:lstStyle/>
          <a:p>
            <a:pPr>
              <a:buClr>
                <a:srgbClr val="000000"/>
              </a:buClr>
              <a:buSzPts val="900"/>
              <a:buFont typeface="Arial"/>
              <a:buNone/>
            </a:pPr>
            <a:r>
              <a:rPr lang="ru" sz="1000" dirty="0">
                <a:solidFill>
                  <a:srgbClr val="000000"/>
                </a:solidFill>
                <a:latin typeface="PT Sans"/>
                <a:ea typeface="PT Sans"/>
                <a:cs typeface="PT Sans"/>
                <a:sym typeface="PT Sans"/>
              </a:rPr>
              <a:t>Самарский федеральный исследовательский центр РАН</a:t>
            </a:r>
            <a:endParaRPr sz="1000" dirty="0">
              <a:solidFill>
                <a:srgbClr val="000000"/>
              </a:solidFill>
              <a:latin typeface="PT Sans"/>
              <a:ea typeface="PT Sans"/>
              <a:cs typeface="PT Sans"/>
              <a:sym typeface="PT Sans"/>
            </a:endParaRPr>
          </a:p>
        </p:txBody>
      </p:sp>
      <p:cxnSp>
        <p:nvCxnSpPr>
          <p:cNvPr id="61" name="Google Shape;104;p16">
            <a:extLst>
              <a:ext uri="{FF2B5EF4-FFF2-40B4-BE49-F238E27FC236}">
                <a16:creationId xmlns:a16="http://schemas.microsoft.com/office/drawing/2014/main" id="{B1DA68A1-6EA7-47AD-9F58-5A45F3CAD529}"/>
              </a:ext>
            </a:extLst>
          </p:cNvPr>
          <p:cNvCxnSpPr>
            <a:cxnSpLocks/>
          </p:cNvCxnSpPr>
          <p:nvPr/>
        </p:nvCxnSpPr>
        <p:spPr>
          <a:xfrm>
            <a:off x="394037" y="2677507"/>
            <a:ext cx="8422298" cy="0"/>
          </a:xfrm>
          <a:prstGeom prst="straightConnector1">
            <a:avLst/>
          </a:prstGeom>
          <a:noFill/>
          <a:ln w="9525" cap="flat" cmpd="sng">
            <a:solidFill>
              <a:srgbClr val="002060"/>
            </a:solidFill>
            <a:prstDash val="solid"/>
            <a:round/>
            <a:headEnd type="none" w="sm" len="sm"/>
            <a:tailEnd type="none" w="sm" len="sm"/>
          </a:ln>
        </p:spPr>
      </p:cxnSp>
      <p:cxnSp>
        <p:nvCxnSpPr>
          <p:cNvPr id="62" name="Google Shape;104;p16">
            <a:extLst>
              <a:ext uri="{FF2B5EF4-FFF2-40B4-BE49-F238E27FC236}">
                <a16:creationId xmlns:a16="http://schemas.microsoft.com/office/drawing/2014/main" id="{2374869E-07F1-490F-B60D-9004A533D7DE}"/>
              </a:ext>
            </a:extLst>
          </p:cNvPr>
          <p:cNvCxnSpPr>
            <a:cxnSpLocks/>
          </p:cNvCxnSpPr>
          <p:nvPr/>
        </p:nvCxnSpPr>
        <p:spPr>
          <a:xfrm>
            <a:off x="394043" y="3173692"/>
            <a:ext cx="8422298" cy="0"/>
          </a:xfrm>
          <a:prstGeom prst="straightConnector1">
            <a:avLst/>
          </a:prstGeom>
          <a:noFill/>
          <a:ln w="9525" cap="flat" cmpd="sng">
            <a:solidFill>
              <a:srgbClr val="002060"/>
            </a:solidFill>
            <a:prstDash val="solid"/>
            <a:round/>
            <a:headEnd type="none" w="sm" len="sm"/>
            <a:tailEnd type="none" w="sm" len="sm"/>
          </a:ln>
        </p:spPr>
      </p:cxnSp>
      <p:cxnSp>
        <p:nvCxnSpPr>
          <p:cNvPr id="63" name="Google Shape;104;p16">
            <a:extLst>
              <a:ext uri="{FF2B5EF4-FFF2-40B4-BE49-F238E27FC236}">
                <a16:creationId xmlns:a16="http://schemas.microsoft.com/office/drawing/2014/main" id="{EE5FA017-C10C-4893-B4C6-58EF38E2B5FA}"/>
              </a:ext>
            </a:extLst>
          </p:cNvPr>
          <p:cNvCxnSpPr>
            <a:cxnSpLocks/>
          </p:cNvCxnSpPr>
          <p:nvPr/>
        </p:nvCxnSpPr>
        <p:spPr>
          <a:xfrm>
            <a:off x="390498" y="3616714"/>
            <a:ext cx="8422298" cy="0"/>
          </a:xfrm>
          <a:prstGeom prst="straightConnector1">
            <a:avLst/>
          </a:prstGeom>
          <a:noFill/>
          <a:ln w="9525" cap="flat" cmpd="sng">
            <a:solidFill>
              <a:srgbClr val="002060"/>
            </a:solidFill>
            <a:prstDash val="solid"/>
            <a:round/>
            <a:headEnd type="none" w="sm" len="sm"/>
            <a:tailEnd type="none" w="sm" len="sm"/>
          </a:ln>
        </p:spPr>
      </p:cxnSp>
      <p:cxnSp>
        <p:nvCxnSpPr>
          <p:cNvPr id="64" name="Google Shape;104;p16">
            <a:extLst>
              <a:ext uri="{FF2B5EF4-FFF2-40B4-BE49-F238E27FC236}">
                <a16:creationId xmlns:a16="http://schemas.microsoft.com/office/drawing/2014/main" id="{484EF981-A253-474B-B1BB-D924CF56C433}"/>
              </a:ext>
            </a:extLst>
          </p:cNvPr>
          <p:cNvCxnSpPr>
            <a:cxnSpLocks/>
          </p:cNvCxnSpPr>
          <p:nvPr/>
        </p:nvCxnSpPr>
        <p:spPr>
          <a:xfrm>
            <a:off x="390499" y="4119984"/>
            <a:ext cx="8422298" cy="0"/>
          </a:xfrm>
          <a:prstGeom prst="straightConnector1">
            <a:avLst/>
          </a:prstGeom>
          <a:noFill/>
          <a:ln w="9525" cap="flat" cmpd="sng">
            <a:solidFill>
              <a:srgbClr val="002060"/>
            </a:solidFill>
            <a:prstDash val="solid"/>
            <a:round/>
            <a:headEnd type="none" w="sm" len="sm"/>
            <a:tailEnd type="none" w="sm" len="sm"/>
          </a:ln>
        </p:spPr>
      </p:cxnSp>
      <p:cxnSp>
        <p:nvCxnSpPr>
          <p:cNvPr id="65" name="Google Shape;104;p16">
            <a:extLst>
              <a:ext uri="{FF2B5EF4-FFF2-40B4-BE49-F238E27FC236}">
                <a16:creationId xmlns:a16="http://schemas.microsoft.com/office/drawing/2014/main" id="{5E2B4671-076D-42AD-BF16-05B7E9191A80}"/>
              </a:ext>
            </a:extLst>
          </p:cNvPr>
          <p:cNvCxnSpPr>
            <a:cxnSpLocks/>
          </p:cNvCxnSpPr>
          <p:nvPr/>
        </p:nvCxnSpPr>
        <p:spPr>
          <a:xfrm>
            <a:off x="390495" y="4509848"/>
            <a:ext cx="8422298" cy="0"/>
          </a:xfrm>
          <a:prstGeom prst="straightConnector1">
            <a:avLst/>
          </a:prstGeom>
          <a:noFill/>
          <a:ln w="9525" cap="flat" cmpd="sng">
            <a:solidFill>
              <a:srgbClr val="002060"/>
            </a:solidFill>
            <a:prstDash val="solid"/>
            <a:round/>
            <a:headEnd type="none" w="sm" len="sm"/>
            <a:tailEnd type="none" w="sm" len="sm"/>
          </a:ln>
        </p:spPr>
      </p:cxnSp>
      <p:cxnSp>
        <p:nvCxnSpPr>
          <p:cNvPr id="66" name="Google Shape;104;p16">
            <a:extLst>
              <a:ext uri="{FF2B5EF4-FFF2-40B4-BE49-F238E27FC236}">
                <a16:creationId xmlns:a16="http://schemas.microsoft.com/office/drawing/2014/main" id="{AFD209E1-E5A9-46D3-9AF6-0A4112C82303}"/>
              </a:ext>
            </a:extLst>
          </p:cNvPr>
          <p:cNvCxnSpPr>
            <a:cxnSpLocks/>
          </p:cNvCxnSpPr>
          <p:nvPr/>
        </p:nvCxnSpPr>
        <p:spPr>
          <a:xfrm>
            <a:off x="394043" y="4981225"/>
            <a:ext cx="8422298" cy="0"/>
          </a:xfrm>
          <a:prstGeom prst="straightConnector1">
            <a:avLst/>
          </a:prstGeom>
          <a:noFill/>
          <a:ln w="9525" cap="flat" cmpd="sng">
            <a:solidFill>
              <a:srgbClr val="002060"/>
            </a:solidFill>
            <a:prstDash val="solid"/>
            <a:round/>
            <a:headEnd type="none" w="sm" len="sm"/>
            <a:tailEnd type="none" w="sm" len="sm"/>
          </a:ln>
        </p:spPr>
      </p:cxnSp>
      <p:sp>
        <p:nvSpPr>
          <p:cNvPr id="77" name="Правая фигурная скобка 76">
            <a:extLst>
              <a:ext uri="{FF2B5EF4-FFF2-40B4-BE49-F238E27FC236}">
                <a16:creationId xmlns:a16="http://schemas.microsoft.com/office/drawing/2014/main" id="{096989BE-A553-4BF0-9234-36594260C941}"/>
              </a:ext>
            </a:extLst>
          </p:cNvPr>
          <p:cNvSpPr/>
          <p:nvPr/>
        </p:nvSpPr>
        <p:spPr>
          <a:xfrm>
            <a:off x="8701057" y="1488402"/>
            <a:ext cx="487098" cy="3922474"/>
          </a:xfrm>
          <a:prstGeom prst="rightBrace">
            <a:avLst>
              <a:gd name="adj1" fmla="val 5471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graphicFrame>
        <p:nvGraphicFramePr>
          <p:cNvPr id="78" name="Схема 77">
            <a:extLst>
              <a:ext uri="{FF2B5EF4-FFF2-40B4-BE49-F238E27FC236}">
                <a16:creationId xmlns:a16="http://schemas.microsoft.com/office/drawing/2014/main" id="{CDF4DB6B-500B-4E62-BEF8-C497C69E5AB8}"/>
              </a:ext>
            </a:extLst>
          </p:cNvPr>
          <p:cNvGraphicFramePr/>
          <p:nvPr/>
        </p:nvGraphicFramePr>
        <p:xfrm>
          <a:off x="9109909" y="1088049"/>
          <a:ext cx="2906593" cy="4058831"/>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79" name="AutoShape 2" descr="Digital Marketing Background png download - 662*602 - Free Transparent  Digital Marketing png Download. - CleanPNG / KissPNG">
            <a:extLst>
              <a:ext uri="{FF2B5EF4-FFF2-40B4-BE49-F238E27FC236}">
                <a16:creationId xmlns:a16="http://schemas.microsoft.com/office/drawing/2014/main" id="{8A8E6459-C5E1-47C4-9C2E-FCCF205402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80" name="AutoShape 4" descr="Digital Marketing Background png download - 662*602 - Free Transparent  Digital Marketing png Download. - CleanPNG / KissPNG">
            <a:extLst>
              <a:ext uri="{FF2B5EF4-FFF2-40B4-BE49-F238E27FC236}">
                <a16:creationId xmlns:a16="http://schemas.microsoft.com/office/drawing/2014/main" id="{3E9D02AB-9249-40BA-B67E-B2D42F61547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81" name="AutoShape 6" descr="eZi Solutions - SiSekela">
            <a:extLst>
              <a:ext uri="{FF2B5EF4-FFF2-40B4-BE49-F238E27FC236}">
                <a16:creationId xmlns:a16="http://schemas.microsoft.com/office/drawing/2014/main" id="{E5378517-9F70-4991-B03E-3985BC9C17D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82" name="Заголовок 1">
            <a:extLst>
              <a:ext uri="{FF2B5EF4-FFF2-40B4-BE49-F238E27FC236}">
                <a16:creationId xmlns:a16="http://schemas.microsoft.com/office/drawing/2014/main" id="{0DB5F910-488D-4E8C-8257-2972F9A5F4B0}"/>
              </a:ext>
            </a:extLst>
          </p:cNvPr>
          <p:cNvSpPr txBox="1">
            <a:spLocks/>
          </p:cNvSpPr>
          <p:nvPr/>
        </p:nvSpPr>
        <p:spPr>
          <a:xfrm>
            <a:off x="9037602" y="1244295"/>
            <a:ext cx="2617707" cy="6567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dirty="0">
                <a:solidFill>
                  <a:srgbClr val="002060"/>
                </a:solidFill>
                <a:latin typeface="PT Sans" panose="020B0503020203020204" pitchFamily="34" charset="-52"/>
              </a:rPr>
              <a:t>ИТ-Платформы НОЦ</a:t>
            </a:r>
          </a:p>
        </p:txBody>
      </p:sp>
      <p:pic>
        <p:nvPicPr>
          <p:cNvPr id="67" name="Picture 2" descr="Герб Чувашской Республики — Википедия">
            <a:extLst>
              <a:ext uri="{FF2B5EF4-FFF2-40B4-BE49-F238E27FC236}">
                <a16:creationId xmlns:a16="http://schemas.microsoft.com/office/drawing/2014/main" id="{8124FF66-BF3B-4138-8CB3-86DEC789412B}"/>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957876" y="1390563"/>
            <a:ext cx="603329" cy="60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40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04651" y="-23104"/>
            <a:ext cx="9611360" cy="965835"/>
          </a:xfrm>
        </p:spPr>
        <p:txBody>
          <a:bodyPr anchor="t">
            <a:normAutofit/>
          </a:bodyPr>
          <a:lstStyle/>
          <a:p>
            <a:pPr algn="ctr"/>
            <a:r>
              <a:rPr lang="ru-RU" sz="3000" b="1" dirty="0">
                <a:latin typeface="PT Sans" panose="020B0503020203020204" pitchFamily="34" charset="-52"/>
              </a:rPr>
              <a:t>Центр развития компетенций</a:t>
            </a:r>
          </a:p>
        </p:txBody>
      </p:sp>
      <p:sp>
        <p:nvSpPr>
          <p:cNvPr id="34" name="Прямоугольник 33"/>
          <p:cNvSpPr/>
          <p:nvPr/>
        </p:nvSpPr>
        <p:spPr>
          <a:xfrm>
            <a:off x="475148" y="1548117"/>
            <a:ext cx="3272570" cy="646331"/>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Школа ключевых исследователей</a:t>
            </a:r>
          </a:p>
        </p:txBody>
      </p:sp>
      <p:sp>
        <p:nvSpPr>
          <p:cNvPr id="35" name="Прямоугольник 34"/>
          <p:cNvSpPr/>
          <p:nvPr/>
        </p:nvSpPr>
        <p:spPr>
          <a:xfrm>
            <a:off x="3118828" y="3820521"/>
            <a:ext cx="4441372" cy="1745795"/>
          </a:xfrm>
          <a:prstGeom prst="rect">
            <a:avLst/>
          </a:prstGeom>
          <a:solidFill>
            <a:srgbClr val="8EB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207883" y="4020911"/>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Ульяновская область</a:t>
            </a:r>
          </a:p>
        </p:txBody>
      </p:sp>
      <p:sp>
        <p:nvSpPr>
          <p:cNvPr id="37" name="Прямоугольник 36"/>
          <p:cNvSpPr/>
          <p:nvPr/>
        </p:nvSpPr>
        <p:spPr>
          <a:xfrm>
            <a:off x="3207883" y="4510951"/>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Пензенская область</a:t>
            </a:r>
          </a:p>
        </p:txBody>
      </p:sp>
      <p:sp>
        <p:nvSpPr>
          <p:cNvPr id="39" name="Прямоугольник 38"/>
          <p:cNvSpPr/>
          <p:nvPr/>
        </p:nvSpPr>
        <p:spPr>
          <a:xfrm>
            <a:off x="5381160" y="4035048"/>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Тамбовская область</a:t>
            </a:r>
          </a:p>
        </p:txBody>
      </p:sp>
      <p:sp>
        <p:nvSpPr>
          <p:cNvPr id="40" name="Прямоугольник 39"/>
          <p:cNvSpPr/>
          <p:nvPr/>
        </p:nvSpPr>
        <p:spPr>
          <a:xfrm>
            <a:off x="5381160" y="4510951"/>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Республика Мордовия</a:t>
            </a:r>
          </a:p>
        </p:txBody>
      </p:sp>
      <p:sp>
        <p:nvSpPr>
          <p:cNvPr id="41" name="Прямоугольник 40"/>
          <p:cNvSpPr/>
          <p:nvPr/>
        </p:nvSpPr>
        <p:spPr>
          <a:xfrm>
            <a:off x="3207882" y="5000991"/>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Чувашская Республика</a:t>
            </a:r>
          </a:p>
        </p:txBody>
      </p:sp>
      <p:sp>
        <p:nvSpPr>
          <p:cNvPr id="42" name="Прямоугольник 41"/>
          <p:cNvSpPr/>
          <p:nvPr/>
        </p:nvSpPr>
        <p:spPr>
          <a:xfrm>
            <a:off x="5381161" y="5024255"/>
            <a:ext cx="1952431" cy="32795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Самарская область</a:t>
            </a:r>
          </a:p>
        </p:txBody>
      </p:sp>
      <p:sp>
        <p:nvSpPr>
          <p:cNvPr id="43" name="Прямоугольник 42"/>
          <p:cNvSpPr/>
          <p:nvPr/>
        </p:nvSpPr>
        <p:spPr>
          <a:xfrm>
            <a:off x="4009294" y="1548116"/>
            <a:ext cx="3272570" cy="646331"/>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Школа ключевых инженеров</a:t>
            </a:r>
          </a:p>
        </p:txBody>
      </p:sp>
      <p:sp>
        <p:nvSpPr>
          <p:cNvPr id="45" name="Прямоугольник 44"/>
          <p:cNvSpPr/>
          <p:nvPr/>
        </p:nvSpPr>
        <p:spPr>
          <a:xfrm>
            <a:off x="7543440" y="1548115"/>
            <a:ext cx="3272570" cy="646331"/>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rPr>
              <a:t>Программа развития талантов</a:t>
            </a:r>
          </a:p>
        </p:txBody>
      </p:sp>
      <p:sp>
        <p:nvSpPr>
          <p:cNvPr id="3" name="Прямоугольник 2"/>
          <p:cNvSpPr/>
          <p:nvPr/>
        </p:nvSpPr>
        <p:spPr>
          <a:xfrm>
            <a:off x="3118828" y="3612239"/>
            <a:ext cx="4441372" cy="261610"/>
          </a:xfrm>
          <a:prstGeom prst="rect">
            <a:avLst/>
          </a:prstGeom>
          <a:solidFill>
            <a:srgbClr val="E0E7F6"/>
          </a:solidFill>
          <a:ln>
            <a:noFill/>
          </a:ln>
        </p:spPr>
        <p:txBody>
          <a:bodyPr wrap="square">
            <a:spAutoFit/>
          </a:bodyPr>
          <a:lstStyle/>
          <a:p>
            <a:pPr algn="ctr"/>
            <a:r>
              <a:rPr lang="ru-RU" sz="1100" b="1" dirty="0">
                <a:solidFill>
                  <a:srgbClr val="002060"/>
                </a:solidFill>
                <a:latin typeface="Arial" panose="020B0604020202020204" pitchFamily="34" charset="0"/>
                <a:cs typeface="Arial" panose="020B0604020202020204" pitchFamily="34" charset="0"/>
              </a:rPr>
              <a:t>СЕТЕВОЕ МЕЖВУЗОВСКОЕ ОБЪЕДИНЕНИЕ </a:t>
            </a:r>
          </a:p>
        </p:txBody>
      </p:sp>
      <p:sp>
        <p:nvSpPr>
          <p:cNvPr id="46" name="Прямоугольник 45"/>
          <p:cNvSpPr/>
          <p:nvPr/>
        </p:nvSpPr>
        <p:spPr>
          <a:xfrm>
            <a:off x="3118828" y="5558990"/>
            <a:ext cx="4441372" cy="607893"/>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latin typeface="Arial" panose="020B0604020202020204" pitchFamily="34" charset="0"/>
                <a:cs typeface="Arial" panose="020B0604020202020204" pitchFamily="34" charset="0"/>
              </a:rPr>
              <a:t>МЕЖОТРАСЛЕВОЙ КОМИТЕТ </a:t>
            </a:r>
          </a:p>
          <a:p>
            <a:pPr algn="ctr"/>
            <a:r>
              <a:rPr lang="ru-RU" sz="1200" b="1" dirty="0">
                <a:solidFill>
                  <a:srgbClr val="002060"/>
                </a:solidFill>
                <a:latin typeface="Arial" panose="020B0604020202020204" pitchFamily="34" charset="0"/>
                <a:cs typeface="Arial" panose="020B0604020202020204" pitchFamily="34" charset="0"/>
              </a:rPr>
              <a:t>ПО ОБРАЗОВАТЕЛЬНЫМ ПРОЕКТАМ </a:t>
            </a:r>
          </a:p>
        </p:txBody>
      </p:sp>
      <p:sp>
        <p:nvSpPr>
          <p:cNvPr id="4" name="Прямоугольник 3"/>
          <p:cNvSpPr/>
          <p:nvPr/>
        </p:nvSpPr>
        <p:spPr>
          <a:xfrm>
            <a:off x="475148" y="2265524"/>
            <a:ext cx="3272570" cy="1015663"/>
          </a:xfrm>
          <a:prstGeom prst="rect">
            <a:avLst/>
          </a:prstGeom>
          <a:solidFill>
            <a:schemeClr val="bg1">
              <a:lumMod val="95000"/>
            </a:schemeClr>
          </a:solidFill>
        </p:spPr>
        <p:txBody>
          <a:bodyPr wrap="square">
            <a:spAutoFit/>
          </a:bodyPr>
          <a:lstStyle/>
          <a:p>
            <a:r>
              <a:rPr lang="ru-RU" sz="1200" dirty="0">
                <a:solidFill>
                  <a:srgbClr val="002060"/>
                </a:solidFill>
                <a:latin typeface="Arial" panose="020B0604020202020204" pitchFamily="34" charset="0"/>
                <a:cs typeface="Arial" panose="020B0604020202020204" pitchFamily="34" charset="0"/>
              </a:rPr>
              <a:t>формирование и развитие у участников НОЦ предпринимательского и междисциплинарного мышления, а также навыков управления исследовательскими проектами и лабораториями</a:t>
            </a:r>
          </a:p>
        </p:txBody>
      </p:sp>
      <p:sp>
        <p:nvSpPr>
          <p:cNvPr id="5" name="Прямоугольник 4"/>
          <p:cNvSpPr/>
          <p:nvPr/>
        </p:nvSpPr>
        <p:spPr>
          <a:xfrm>
            <a:off x="4009295" y="2291637"/>
            <a:ext cx="3272570" cy="1015663"/>
          </a:xfrm>
          <a:prstGeom prst="rect">
            <a:avLst/>
          </a:prstGeom>
          <a:solidFill>
            <a:schemeClr val="bg1">
              <a:lumMod val="95000"/>
            </a:schemeClr>
          </a:solidFill>
        </p:spPr>
        <p:txBody>
          <a:bodyPr wrap="square">
            <a:spAutoFit/>
          </a:bodyPr>
          <a:lstStyle/>
          <a:p>
            <a:r>
              <a:rPr lang="ru-RU" sz="1200" dirty="0">
                <a:solidFill>
                  <a:srgbClr val="002060"/>
                </a:solidFill>
                <a:latin typeface="Arial" panose="020B0604020202020204" pitchFamily="34" charset="0"/>
                <a:cs typeface="Arial" panose="020B0604020202020204" pitchFamily="34" charset="0"/>
              </a:rPr>
              <a:t>формирование и закрепление ключевой компетенции - инженерно-управленческого мышления для специалистов, занятых в проектах по направлениям деятельности НОЦ</a:t>
            </a:r>
          </a:p>
        </p:txBody>
      </p:sp>
      <p:sp>
        <p:nvSpPr>
          <p:cNvPr id="6" name="Прямоугольник 5"/>
          <p:cNvSpPr/>
          <p:nvPr/>
        </p:nvSpPr>
        <p:spPr>
          <a:xfrm>
            <a:off x="205741" y="4039018"/>
            <a:ext cx="2612571" cy="365306"/>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02060"/>
                </a:solidFill>
                <a:latin typeface="Arial" panose="020B0604020202020204" pitchFamily="34" charset="0"/>
                <a:cs typeface="Arial" panose="020B0604020202020204" pitchFamily="34" charset="0"/>
              </a:rPr>
              <a:t>Академия </a:t>
            </a:r>
            <a:r>
              <a:rPr lang="ru-RU" sz="1200" b="1" dirty="0" err="1">
                <a:solidFill>
                  <a:srgbClr val="002060"/>
                </a:solidFill>
                <a:latin typeface="Arial" panose="020B0604020202020204" pitchFamily="34" charset="0"/>
                <a:cs typeface="Arial" panose="020B0604020202020204" pitchFamily="34" charset="0"/>
              </a:rPr>
              <a:t>Ростеха</a:t>
            </a:r>
            <a:r>
              <a:rPr lang="ru-RU" sz="1200" b="1" dirty="0">
                <a:solidFill>
                  <a:srgbClr val="002060"/>
                </a:solidFill>
                <a:latin typeface="Arial" panose="020B0604020202020204" pitchFamily="34" charset="0"/>
                <a:cs typeface="Arial" panose="020B0604020202020204" pitchFamily="34" charset="0"/>
              </a:rPr>
              <a:t> </a:t>
            </a:r>
          </a:p>
        </p:txBody>
      </p:sp>
      <p:sp>
        <p:nvSpPr>
          <p:cNvPr id="49" name="Прямоугольник 48"/>
          <p:cNvSpPr/>
          <p:nvPr/>
        </p:nvSpPr>
        <p:spPr>
          <a:xfrm>
            <a:off x="205741" y="4510381"/>
            <a:ext cx="2612571" cy="365306"/>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02060"/>
                </a:solidFill>
                <a:latin typeface="Arial" panose="020B0604020202020204" pitchFamily="34" charset="0"/>
                <a:cs typeface="Arial" panose="020B0604020202020204" pitchFamily="34" charset="0"/>
              </a:rPr>
              <a:t>Академия </a:t>
            </a:r>
            <a:r>
              <a:rPr lang="ru-RU" sz="1200" b="1" dirty="0" err="1">
                <a:solidFill>
                  <a:srgbClr val="002060"/>
                </a:solidFill>
                <a:latin typeface="Arial" panose="020B0604020202020204" pitchFamily="34" charset="0"/>
                <a:cs typeface="Arial" panose="020B0604020202020204" pitchFamily="34" charset="0"/>
              </a:rPr>
              <a:t>Роскосмоса</a:t>
            </a:r>
            <a:r>
              <a:rPr lang="ru-RU" sz="1200" b="1" dirty="0">
                <a:solidFill>
                  <a:srgbClr val="002060"/>
                </a:solidFill>
                <a:latin typeface="Arial" panose="020B0604020202020204" pitchFamily="34" charset="0"/>
                <a:cs typeface="Arial" panose="020B0604020202020204" pitchFamily="34" charset="0"/>
              </a:rPr>
              <a:t> </a:t>
            </a:r>
          </a:p>
        </p:txBody>
      </p:sp>
      <p:sp>
        <p:nvSpPr>
          <p:cNvPr id="50" name="Прямоугольник 49"/>
          <p:cNvSpPr/>
          <p:nvPr/>
        </p:nvSpPr>
        <p:spPr>
          <a:xfrm>
            <a:off x="205741" y="5000421"/>
            <a:ext cx="2612571" cy="365306"/>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02060"/>
                </a:solidFill>
                <a:latin typeface="Arial" panose="020B0604020202020204" pitchFamily="34" charset="0"/>
                <a:cs typeface="Arial" panose="020B0604020202020204" pitchFamily="34" charset="0"/>
              </a:rPr>
              <a:t>Университет 20.35</a:t>
            </a:r>
          </a:p>
        </p:txBody>
      </p:sp>
      <p:sp>
        <p:nvSpPr>
          <p:cNvPr id="51" name="Прямоугольник 50"/>
          <p:cNvSpPr/>
          <p:nvPr/>
        </p:nvSpPr>
        <p:spPr>
          <a:xfrm>
            <a:off x="205741" y="3634970"/>
            <a:ext cx="2612571" cy="276999"/>
          </a:xfrm>
          <a:prstGeom prst="rect">
            <a:avLst/>
          </a:prstGeom>
          <a:solidFill>
            <a:srgbClr val="E0E7F6"/>
          </a:solidFill>
          <a:ln>
            <a:noFill/>
          </a:ln>
        </p:spPr>
        <p:txBody>
          <a:bodyPr wrap="square">
            <a:spAutoFit/>
          </a:bodyPr>
          <a:lstStyle/>
          <a:p>
            <a:pPr algn="ctr"/>
            <a:r>
              <a:rPr lang="ru-RU" sz="1200" b="1" dirty="0">
                <a:solidFill>
                  <a:srgbClr val="002060"/>
                </a:solidFill>
                <a:latin typeface="Arial" panose="020B0604020202020204" pitchFamily="34" charset="0"/>
                <a:cs typeface="Arial" panose="020B0604020202020204" pitchFamily="34" charset="0"/>
              </a:rPr>
              <a:t>КОРПОРАТИВНЫЕ ПАРТНЕРЫ</a:t>
            </a:r>
          </a:p>
        </p:txBody>
      </p:sp>
      <p:sp>
        <p:nvSpPr>
          <p:cNvPr id="52" name="Прямоугольник 51"/>
          <p:cNvSpPr/>
          <p:nvPr/>
        </p:nvSpPr>
        <p:spPr>
          <a:xfrm>
            <a:off x="205741" y="5484959"/>
            <a:ext cx="2612571" cy="448007"/>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02060"/>
                </a:solidFill>
                <a:latin typeface="Arial" panose="020B0604020202020204" pitchFamily="34" charset="0"/>
                <a:cs typeface="Arial" panose="020B0604020202020204" pitchFamily="34" charset="0"/>
              </a:rPr>
              <a:t>Корпоративный университет группы  АВТОВАЗ</a:t>
            </a:r>
          </a:p>
        </p:txBody>
      </p:sp>
      <p:sp>
        <p:nvSpPr>
          <p:cNvPr id="10" name="Прямоугольник 9"/>
          <p:cNvSpPr/>
          <p:nvPr/>
        </p:nvSpPr>
        <p:spPr>
          <a:xfrm>
            <a:off x="7543441" y="2302540"/>
            <a:ext cx="3272570" cy="1015663"/>
          </a:xfrm>
          <a:prstGeom prst="rect">
            <a:avLst/>
          </a:prstGeom>
          <a:solidFill>
            <a:schemeClr val="bg1">
              <a:lumMod val="95000"/>
            </a:schemeClr>
          </a:solidFill>
        </p:spPr>
        <p:txBody>
          <a:bodyPr wrap="square">
            <a:spAutoFit/>
          </a:bodyPr>
          <a:lstStyle/>
          <a:p>
            <a:r>
              <a:rPr lang="ru-RU" sz="1200" dirty="0">
                <a:solidFill>
                  <a:srgbClr val="002060"/>
                </a:solidFill>
                <a:latin typeface="Arial" panose="020B0604020202020204" pitchFamily="34" charset="0"/>
                <a:cs typeface="Arial" panose="020B0604020202020204" pitchFamily="34" charset="0"/>
              </a:rPr>
              <a:t>формирование кадрового резерва, модели компетенций «Инженер Будущего» и соответствующих профилей  компетенций на основе «лучших практик»</a:t>
            </a:r>
          </a:p>
          <a:p>
            <a:endParaRPr lang="ru-RU" sz="1200" dirty="0">
              <a:solidFill>
                <a:srgbClr val="002060"/>
              </a:solidFill>
              <a:latin typeface="Arial" panose="020B0604020202020204" pitchFamily="34" charset="0"/>
              <a:cs typeface="Arial" panose="020B0604020202020204" pitchFamily="34" charset="0"/>
            </a:endParaRPr>
          </a:p>
        </p:txBody>
      </p:sp>
      <p:sp>
        <p:nvSpPr>
          <p:cNvPr id="57" name="Прямоугольник 56"/>
          <p:cNvSpPr/>
          <p:nvPr/>
        </p:nvSpPr>
        <p:spPr>
          <a:xfrm>
            <a:off x="7649255" y="3621385"/>
            <a:ext cx="4346553" cy="2544025"/>
          </a:xfrm>
          <a:prstGeom prst="rect">
            <a:avLst/>
          </a:prstGeom>
          <a:solidFill>
            <a:srgbClr val="D4E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007235" y="4139344"/>
            <a:ext cx="3745443" cy="584775"/>
          </a:xfrm>
          <a:prstGeom prst="rect">
            <a:avLst/>
          </a:prstGeom>
        </p:spPr>
        <p:txBody>
          <a:bodyPr wrap="square">
            <a:spAutoFit/>
          </a:bodyPr>
          <a:lstStyle/>
          <a:p>
            <a:pPr algn="ctr"/>
            <a:r>
              <a:rPr lang="ru-RU" sz="1600" b="1" dirty="0">
                <a:solidFill>
                  <a:srgbClr val="002060"/>
                </a:solidFill>
                <a:latin typeface="PT Sans" panose="020B0604020202020204" charset="-52"/>
                <a:ea typeface="Calibri"/>
                <a:cs typeface="Calibri"/>
              </a:rPr>
              <a:t>Разработка мультидисциплинарных сетевых образовательных программ</a:t>
            </a:r>
          </a:p>
        </p:txBody>
      </p:sp>
      <p:sp>
        <p:nvSpPr>
          <p:cNvPr id="14" name="Прямоугольник 13"/>
          <p:cNvSpPr/>
          <p:nvPr/>
        </p:nvSpPr>
        <p:spPr>
          <a:xfrm>
            <a:off x="1798193" y="558156"/>
            <a:ext cx="9017818" cy="523220"/>
          </a:xfrm>
          <a:prstGeom prst="rect">
            <a:avLst/>
          </a:prstGeom>
          <a:solidFill>
            <a:srgbClr val="D4E5F4"/>
          </a:solidFill>
        </p:spPr>
        <p:txBody>
          <a:bodyPr wrap="square">
            <a:spAutoFit/>
          </a:bodyPr>
          <a:lstStyle/>
          <a:p>
            <a:r>
              <a:rPr lang="ru-RU" sz="1400" dirty="0">
                <a:solidFill>
                  <a:srgbClr val="002060"/>
                </a:solidFill>
                <a:latin typeface="Arial" panose="020B0604020202020204" pitchFamily="34" charset="0"/>
                <a:cs typeface="Arial" panose="020B0604020202020204" pitchFamily="34" charset="0"/>
              </a:rPr>
              <a:t>Экосистема формирования уникальных компетенций, позволяющих эффективно решать задачи индустриальной, инновационной и научно-исследовательской повестки мирового уровня </a:t>
            </a:r>
          </a:p>
        </p:txBody>
      </p:sp>
      <p:cxnSp>
        <p:nvCxnSpPr>
          <p:cNvPr id="16" name="Соединительная линия уступом 15"/>
          <p:cNvCxnSpPr>
            <a:stCxn id="14" idx="2"/>
            <a:endCxn id="34" idx="0"/>
          </p:cNvCxnSpPr>
          <p:nvPr/>
        </p:nvCxnSpPr>
        <p:spPr>
          <a:xfrm rot="5400000">
            <a:off x="3975898" y="-783088"/>
            <a:ext cx="466741" cy="4195669"/>
          </a:xfrm>
          <a:prstGeom prst="bentConnector3">
            <a:avLst>
              <a:gd name="adj1" fmla="val 3403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14" idx="2"/>
          </p:cNvCxnSpPr>
          <p:nvPr/>
        </p:nvCxnSpPr>
        <p:spPr>
          <a:xfrm rot="5400000">
            <a:off x="6067338" y="1321140"/>
            <a:ext cx="479529" cy="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endCxn id="45" idx="0"/>
          </p:cNvCxnSpPr>
          <p:nvPr/>
        </p:nvCxnSpPr>
        <p:spPr>
          <a:xfrm>
            <a:off x="6307102" y="1236818"/>
            <a:ext cx="2872623" cy="311297"/>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644480" y="5247043"/>
            <a:ext cx="2796008" cy="694912"/>
          </a:xfrm>
          <a:prstGeom prst="rect">
            <a:avLst/>
          </a:prstGeom>
          <a:noFill/>
          <a:ln>
            <a:noFill/>
          </a:ln>
        </p:spPr>
        <p:txBody>
          <a:bodyPr spcFirstLastPara="1" wrap="square" lIns="91425" tIns="91425" rIns="91425" bIns="91425" anchor="ctr" anchorCtr="0">
            <a:noAutofit/>
          </a:bodyPr>
          <a:lstStyle>
            <a:defPPr>
              <a:defRPr lang="ru-RU"/>
            </a:defPPr>
            <a:lvl1pPr marR="0" lvl="0" indent="0">
              <a:lnSpc>
                <a:spcPct val="100000"/>
              </a:lnSpc>
              <a:spcBef>
                <a:spcPts val="0"/>
              </a:spcBef>
              <a:spcAft>
                <a:spcPts val="0"/>
              </a:spcAft>
              <a:buClr>
                <a:srgbClr val="000000"/>
              </a:buClr>
              <a:buSzPts val="1200"/>
              <a:buFont typeface="Arial"/>
              <a:buNone/>
              <a:defRPr sz="1100" b="1" i="0" u="none" strike="noStrike" cap="none">
                <a:solidFill>
                  <a:srgbClr val="002060"/>
                </a:solidFill>
                <a:latin typeface="PT Sans"/>
                <a:ea typeface="PT Sans"/>
                <a:cs typeface="PT Sans"/>
              </a:defRPr>
            </a:lvl1pPr>
          </a:lstStyle>
          <a:p>
            <a:r>
              <a:rPr lang="ru-RU" sz="1400" b="0" dirty="0"/>
              <a:t>2021 год:</a:t>
            </a:r>
          </a:p>
          <a:p>
            <a:pPr marL="285750" indent="-285750">
              <a:buFont typeface="Wingdings" panose="05000000000000000000" pitchFamily="2" charset="2"/>
              <a:buChar char="ü"/>
            </a:pPr>
            <a:r>
              <a:rPr lang="ru-RU" sz="1400" b="0" dirty="0"/>
              <a:t>6 ДПП (72 ч.)</a:t>
            </a:r>
          </a:p>
          <a:p>
            <a:pPr marL="285750" indent="-285750">
              <a:buFont typeface="Wingdings" panose="05000000000000000000" pitchFamily="2" charset="2"/>
              <a:buChar char="ü"/>
            </a:pPr>
            <a:r>
              <a:rPr lang="ru-RU" sz="1400" b="0" dirty="0"/>
              <a:t>Сетевая магистратура</a:t>
            </a:r>
          </a:p>
          <a:p>
            <a:pPr marL="285750" indent="-285750">
              <a:buFont typeface="Wingdings" panose="05000000000000000000" pitchFamily="2" charset="2"/>
              <a:buChar char="ü"/>
            </a:pPr>
            <a:r>
              <a:rPr lang="ru-RU" sz="1400" b="0" dirty="0"/>
              <a:t> 8 вузов-разработчиков</a:t>
            </a:r>
          </a:p>
        </p:txBody>
      </p:sp>
      <p:sp>
        <p:nvSpPr>
          <p:cNvPr id="76" name="Прямоугольник 75"/>
          <p:cNvSpPr/>
          <p:nvPr/>
        </p:nvSpPr>
        <p:spPr>
          <a:xfrm>
            <a:off x="8051804" y="3634876"/>
            <a:ext cx="3608904" cy="369332"/>
          </a:xfrm>
          <a:prstGeom prst="rect">
            <a:avLst/>
          </a:prstGeom>
        </p:spPr>
        <p:txBody>
          <a:bodyPr wrap="square">
            <a:spAutoFit/>
          </a:bodyPr>
          <a:lstStyle/>
          <a:p>
            <a:pPr algn="ctr"/>
            <a:r>
              <a:rPr lang="ru-RU" b="1" dirty="0">
                <a:solidFill>
                  <a:srgbClr val="002060"/>
                </a:solidFill>
                <a:latin typeface="PT Sans" panose="020B0604020202020204" charset="-52"/>
                <a:ea typeface="Calibri"/>
                <a:cs typeface="Calibri"/>
              </a:rPr>
              <a:t>Мультиуниверситет</a:t>
            </a:r>
          </a:p>
        </p:txBody>
      </p:sp>
      <p:cxnSp>
        <p:nvCxnSpPr>
          <p:cNvPr id="47" name="Соединительная линия уступом 46"/>
          <p:cNvCxnSpPr>
            <a:stCxn id="4" idx="2"/>
            <a:endCxn id="3" idx="0"/>
          </p:cNvCxnSpPr>
          <p:nvPr/>
        </p:nvCxnSpPr>
        <p:spPr>
          <a:xfrm rot="16200000" flipH="1">
            <a:off x="3559947" y="1832672"/>
            <a:ext cx="331052" cy="3228081"/>
          </a:xfrm>
          <a:prstGeom prst="bentConnector3">
            <a:avLst>
              <a:gd name="adj1" fmla="val 59144"/>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6" name="Соединительная линия уступом 55"/>
          <p:cNvCxnSpPr>
            <a:stCxn id="3" idx="0"/>
            <a:endCxn id="5" idx="2"/>
          </p:cNvCxnSpPr>
          <p:nvPr/>
        </p:nvCxnSpPr>
        <p:spPr>
          <a:xfrm rot="5400000" flipH="1" flipV="1">
            <a:off x="5340078" y="3306737"/>
            <a:ext cx="304939" cy="306066"/>
          </a:xfrm>
          <a:prstGeom prst="bentConnector3">
            <a:avLst>
              <a:gd name="adj1" fmla="val 44485"/>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9" name="Соединительная линия уступом 58"/>
          <p:cNvCxnSpPr>
            <a:stCxn id="3" idx="0"/>
            <a:endCxn id="10" idx="2"/>
          </p:cNvCxnSpPr>
          <p:nvPr/>
        </p:nvCxnSpPr>
        <p:spPr>
          <a:xfrm rot="5400000" flipH="1" flipV="1">
            <a:off x="7112602" y="1545115"/>
            <a:ext cx="294036" cy="3840212"/>
          </a:xfrm>
          <a:prstGeom prst="bentConnector3">
            <a:avLst>
              <a:gd name="adj1" fmla="val 45254"/>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sp>
        <p:nvSpPr>
          <p:cNvPr id="72" name="Правая фигурная скобка 71"/>
          <p:cNvSpPr/>
          <p:nvPr/>
        </p:nvSpPr>
        <p:spPr>
          <a:xfrm>
            <a:off x="2851842" y="3711921"/>
            <a:ext cx="217283" cy="2109457"/>
          </a:xfrm>
          <a:prstGeom prst="rightBrace">
            <a:avLst>
              <a:gd name="adj1" fmla="val 635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Стрелка вправо 72"/>
          <p:cNvSpPr/>
          <p:nvPr/>
        </p:nvSpPr>
        <p:spPr>
          <a:xfrm>
            <a:off x="7464055" y="4529469"/>
            <a:ext cx="393405" cy="489097"/>
          </a:xfrm>
          <a:prstGeom prst="rightArrow">
            <a:avLst/>
          </a:prstGeom>
          <a:solidFill>
            <a:srgbClr val="8EB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64388" y="6221809"/>
            <a:ext cx="12027612" cy="938719"/>
          </a:xfrm>
          <a:prstGeom prst="rect">
            <a:avLst/>
          </a:prstGeom>
        </p:spPr>
        <p:txBody>
          <a:bodyPr wrap="square">
            <a:spAutoFit/>
          </a:bodyPr>
          <a:lstStyle/>
          <a:p>
            <a:pPr marL="285750" indent="-285750">
              <a:spcAft>
                <a:spcPts val="600"/>
              </a:spcAft>
              <a:buClr>
                <a:srgbClr val="002060"/>
              </a:buClr>
              <a:buSzPct val="100000"/>
              <a:buFont typeface="Wingdings" panose="05000000000000000000" pitchFamily="2" charset="2"/>
              <a:buChar char="q"/>
            </a:pPr>
            <a:r>
              <a:rPr lang="ru-RU" sz="1500" dirty="0">
                <a:solidFill>
                  <a:srgbClr val="002060"/>
                </a:solidFill>
                <a:latin typeface="Arial" panose="020B0604020202020204" pitchFamily="34" charset="0"/>
                <a:cs typeface="Arial" panose="020B0604020202020204" pitchFamily="34" charset="0"/>
              </a:rPr>
              <a:t>Приоритетное направление для ЦРК НОЦ мирового уровня «Инженерия будущего» – развитие компетенций: </a:t>
            </a:r>
          </a:p>
          <a:p>
            <a:pPr marL="285750" indent="-285750">
              <a:spcAft>
                <a:spcPts val="600"/>
              </a:spcAft>
              <a:buClr>
                <a:srgbClr val="002060"/>
              </a:buClr>
              <a:buSzPct val="100000"/>
            </a:pPr>
            <a:r>
              <a:rPr lang="ru-RU" sz="1500" b="1" dirty="0">
                <a:solidFill>
                  <a:srgbClr val="002060"/>
                </a:solidFill>
                <a:latin typeface="Arial" panose="020B0604020202020204" pitchFamily="34" charset="0"/>
                <a:cs typeface="Arial" panose="020B0604020202020204" pitchFamily="34" charset="0"/>
              </a:rPr>
              <a:t>технологических,</a:t>
            </a:r>
            <a:r>
              <a:rPr lang="ru-RU" sz="1500" dirty="0">
                <a:solidFill>
                  <a:srgbClr val="002060"/>
                </a:solidFill>
                <a:latin typeface="Arial" panose="020B0604020202020204" pitchFamily="34" charset="0"/>
                <a:cs typeface="Arial" panose="020B0604020202020204" pitchFamily="34" charset="0"/>
              </a:rPr>
              <a:t> </a:t>
            </a:r>
            <a:r>
              <a:rPr lang="ru-RU" sz="1500" b="1" dirty="0">
                <a:solidFill>
                  <a:srgbClr val="002060"/>
                </a:solidFill>
                <a:latin typeface="Arial" panose="020B0604020202020204" pitchFamily="34" charset="0"/>
                <a:cs typeface="Arial" panose="020B0604020202020204" pitchFamily="34" charset="0"/>
              </a:rPr>
              <a:t>предпринимательских, взаимодействия с коммерческим сектором, междисциплинарных, цифровых</a:t>
            </a:r>
          </a:p>
          <a:p>
            <a:pPr marL="285750" indent="-285750">
              <a:spcAft>
                <a:spcPts val="600"/>
              </a:spcAft>
              <a:buClr>
                <a:srgbClr val="002060"/>
              </a:buClr>
              <a:buSzPct val="100000"/>
            </a:pPr>
            <a:endParaRPr lang="ru-RU" sz="1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83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04651" y="-23104"/>
            <a:ext cx="9611360" cy="965835"/>
          </a:xfrm>
        </p:spPr>
        <p:txBody>
          <a:bodyPr anchor="t">
            <a:normAutofit/>
          </a:bodyPr>
          <a:lstStyle/>
          <a:p>
            <a:pPr algn="ctr"/>
            <a:r>
              <a:rPr lang="ru-RU" sz="3000" b="1" dirty="0">
                <a:latin typeface="PT Sans" panose="020B0503020203020204" pitchFamily="34" charset="-52"/>
              </a:rPr>
              <a:t>Центр развития компетенций</a:t>
            </a:r>
          </a:p>
        </p:txBody>
      </p:sp>
      <p:sp>
        <p:nvSpPr>
          <p:cNvPr id="34" name="Прямоугольник 33"/>
          <p:cNvSpPr/>
          <p:nvPr/>
        </p:nvSpPr>
        <p:spPr>
          <a:xfrm>
            <a:off x="3100653" y="724278"/>
            <a:ext cx="2376000" cy="324000"/>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600" b="1" dirty="0">
                <a:solidFill>
                  <a:srgbClr val="002060"/>
                </a:solidFill>
                <a:latin typeface="PT Sans" panose="020B0604020202020204" charset="-52"/>
                <a:ea typeface="Calibri"/>
                <a:cs typeface="Calibri"/>
              </a:rPr>
              <a:t>Ульяновская область</a:t>
            </a:r>
          </a:p>
        </p:txBody>
      </p:sp>
      <p:sp>
        <p:nvSpPr>
          <p:cNvPr id="43" name="Прямоугольник 42"/>
          <p:cNvSpPr/>
          <p:nvPr/>
        </p:nvSpPr>
        <p:spPr>
          <a:xfrm>
            <a:off x="5729453" y="724275"/>
            <a:ext cx="2376000" cy="324000"/>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600" b="1" dirty="0">
                <a:solidFill>
                  <a:srgbClr val="002060"/>
                </a:solidFill>
                <a:latin typeface="PT Sans" panose="020B0604020202020204" charset="-52"/>
                <a:ea typeface="Calibri"/>
                <a:cs typeface="Calibri"/>
              </a:rPr>
              <a:t>Тамбовская область</a:t>
            </a:r>
          </a:p>
        </p:txBody>
      </p:sp>
      <p:sp>
        <p:nvSpPr>
          <p:cNvPr id="45" name="Прямоугольник 44"/>
          <p:cNvSpPr/>
          <p:nvPr/>
        </p:nvSpPr>
        <p:spPr>
          <a:xfrm>
            <a:off x="8340145" y="715223"/>
            <a:ext cx="2376000" cy="324000"/>
          </a:xfrm>
          <a:prstGeom prst="rect">
            <a:avLst/>
          </a:prstGeom>
          <a:solidFill>
            <a:srgbClr val="8EBAE2"/>
          </a:solidFill>
          <a:ln>
            <a:noFill/>
          </a:ln>
        </p:spPr>
        <p:txBody>
          <a:bodyPr spcFirstLastPara="1" wrap="square" lIns="68569" tIns="68569" rIns="68569" bIns="68569" anchor="ctr" anchorCtr="0">
            <a:noAutofit/>
          </a:bodyPr>
          <a:lstStyle/>
          <a:p>
            <a:pPr algn="ctr">
              <a:buSzPts val="1200"/>
            </a:pPr>
            <a:r>
              <a:rPr lang="ru-RU" sz="1600" b="1" dirty="0">
                <a:solidFill>
                  <a:srgbClr val="002060"/>
                </a:solidFill>
                <a:latin typeface="PT Sans" panose="020B0604020202020204" charset="-52"/>
                <a:ea typeface="Calibri"/>
                <a:cs typeface="Calibri"/>
              </a:rPr>
              <a:t>Самарская область</a:t>
            </a:r>
          </a:p>
        </p:txBody>
      </p:sp>
      <p:sp>
        <p:nvSpPr>
          <p:cNvPr id="6" name="Прямоугольник 5"/>
          <p:cNvSpPr/>
          <p:nvPr/>
        </p:nvSpPr>
        <p:spPr>
          <a:xfrm>
            <a:off x="232901" y="2146844"/>
            <a:ext cx="2612571" cy="365306"/>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02060"/>
                </a:solidFill>
                <a:latin typeface="Arial" panose="020B0604020202020204" pitchFamily="34" charset="0"/>
                <a:cs typeface="Arial" panose="020B0604020202020204" pitchFamily="34" charset="0"/>
              </a:rPr>
              <a:t>Академия </a:t>
            </a:r>
            <a:r>
              <a:rPr lang="ru-RU" sz="1400" b="1" dirty="0" err="1">
                <a:solidFill>
                  <a:srgbClr val="002060"/>
                </a:solidFill>
                <a:latin typeface="Arial" panose="020B0604020202020204" pitchFamily="34" charset="0"/>
                <a:cs typeface="Arial" panose="020B0604020202020204" pitchFamily="34" charset="0"/>
              </a:rPr>
              <a:t>Ростеха</a:t>
            </a:r>
            <a:r>
              <a:rPr lang="ru-RU" sz="1400" b="1" dirty="0">
                <a:solidFill>
                  <a:srgbClr val="002060"/>
                </a:solidFill>
                <a:latin typeface="Arial" panose="020B0604020202020204" pitchFamily="34" charset="0"/>
                <a:cs typeface="Arial" panose="020B0604020202020204" pitchFamily="34" charset="0"/>
              </a:rPr>
              <a:t> </a:t>
            </a:r>
          </a:p>
        </p:txBody>
      </p:sp>
      <p:sp>
        <p:nvSpPr>
          <p:cNvPr id="49" name="Прямоугольник 48"/>
          <p:cNvSpPr/>
          <p:nvPr/>
        </p:nvSpPr>
        <p:spPr>
          <a:xfrm>
            <a:off x="232901" y="2708742"/>
            <a:ext cx="2612571" cy="365306"/>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02060"/>
                </a:solidFill>
                <a:latin typeface="Arial" panose="020B0604020202020204" pitchFamily="34" charset="0"/>
                <a:cs typeface="Arial" panose="020B0604020202020204" pitchFamily="34" charset="0"/>
              </a:rPr>
              <a:t>Академия </a:t>
            </a:r>
            <a:r>
              <a:rPr lang="ru-RU" sz="1400" b="1" dirty="0" err="1">
                <a:solidFill>
                  <a:srgbClr val="002060"/>
                </a:solidFill>
                <a:latin typeface="Arial" panose="020B0604020202020204" pitchFamily="34" charset="0"/>
                <a:cs typeface="Arial" panose="020B0604020202020204" pitchFamily="34" charset="0"/>
              </a:rPr>
              <a:t>Роскосмоса</a:t>
            </a:r>
            <a:r>
              <a:rPr lang="ru-RU" sz="1400" b="1" dirty="0">
                <a:solidFill>
                  <a:srgbClr val="002060"/>
                </a:solidFill>
                <a:latin typeface="Arial" panose="020B0604020202020204" pitchFamily="34" charset="0"/>
                <a:cs typeface="Arial" panose="020B0604020202020204" pitchFamily="34" charset="0"/>
              </a:rPr>
              <a:t> </a:t>
            </a:r>
          </a:p>
        </p:txBody>
      </p:sp>
      <p:sp>
        <p:nvSpPr>
          <p:cNvPr id="50" name="Прямоугольник 49"/>
          <p:cNvSpPr/>
          <p:nvPr/>
        </p:nvSpPr>
        <p:spPr>
          <a:xfrm>
            <a:off x="223847" y="4113180"/>
            <a:ext cx="2612571" cy="513139"/>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02060"/>
                </a:solidFill>
                <a:latin typeface="Arial" panose="020B0604020202020204" pitchFamily="34" charset="0"/>
                <a:cs typeface="Arial" panose="020B0604020202020204" pitchFamily="34" charset="0"/>
              </a:rPr>
              <a:t>Университет 20.35</a:t>
            </a:r>
          </a:p>
        </p:txBody>
      </p:sp>
      <p:sp>
        <p:nvSpPr>
          <p:cNvPr id="51" name="Прямоугольник 50"/>
          <p:cNvSpPr/>
          <p:nvPr/>
        </p:nvSpPr>
        <p:spPr>
          <a:xfrm>
            <a:off x="190123" y="1389712"/>
            <a:ext cx="2612571" cy="523220"/>
          </a:xfrm>
          <a:prstGeom prst="rect">
            <a:avLst/>
          </a:prstGeom>
          <a:solidFill>
            <a:srgbClr val="8EBAE2"/>
          </a:solidFill>
          <a:ln>
            <a:noFill/>
          </a:ln>
        </p:spPr>
        <p:txBody>
          <a:bodyPr wrap="square">
            <a:spAutoFit/>
          </a:bodyPr>
          <a:lstStyle/>
          <a:p>
            <a:pPr algn="ctr"/>
            <a:r>
              <a:rPr lang="ru-RU" sz="1400" b="1" dirty="0">
                <a:solidFill>
                  <a:srgbClr val="002060"/>
                </a:solidFill>
                <a:latin typeface="Arial" panose="020B0604020202020204" pitchFamily="34" charset="0"/>
                <a:cs typeface="Arial" panose="020B0604020202020204" pitchFamily="34" charset="0"/>
              </a:rPr>
              <a:t>КОРПОРАТИВНЫЕ ПАРТНЕРЫ</a:t>
            </a:r>
          </a:p>
        </p:txBody>
      </p:sp>
      <p:sp>
        <p:nvSpPr>
          <p:cNvPr id="52" name="Прямоугольник 51"/>
          <p:cNvSpPr/>
          <p:nvPr/>
        </p:nvSpPr>
        <p:spPr>
          <a:xfrm>
            <a:off x="232901" y="3223034"/>
            <a:ext cx="2612571" cy="736278"/>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02060"/>
                </a:solidFill>
                <a:latin typeface="Arial" panose="020B0604020202020204" pitchFamily="34" charset="0"/>
                <a:cs typeface="Arial" panose="020B0604020202020204" pitchFamily="34" charset="0"/>
              </a:rPr>
              <a:t>Корпоративный университет группы  АВТОВАЗ</a:t>
            </a:r>
          </a:p>
        </p:txBody>
      </p:sp>
      <p:sp>
        <p:nvSpPr>
          <p:cNvPr id="2049" name="Rectangle 1"/>
          <p:cNvSpPr>
            <a:spLocks noChangeArrowheads="1"/>
          </p:cNvSpPr>
          <p:nvPr/>
        </p:nvSpPr>
        <p:spPr bwMode="auto">
          <a:xfrm>
            <a:off x="3186818" y="1345934"/>
            <a:ext cx="8338875" cy="4862870"/>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ts val="1200"/>
              </a:spcAft>
              <a:buClrTx/>
              <a:buSzTx/>
              <a:buFontTx/>
              <a:buChar char="•"/>
              <a:tabLst/>
            </a:pPr>
            <a:r>
              <a:rPr lang="ru-RU" sz="1500" dirty="0">
                <a:solidFill>
                  <a:srgbClr val="000000"/>
                </a:solidFill>
                <a:latin typeface="Arial" pitchFamily="34" charset="0"/>
                <a:ea typeface="Times New Roman" pitchFamily="18" charset="0"/>
                <a:cs typeface="Arial" pitchFamily="34" charset="0"/>
              </a:rPr>
              <a:t>учебно-методическое обеспечение новых образовательных программ НОЦ;</a:t>
            </a:r>
            <a:endPar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подготовка и реализация образовательных программ, в том числе инновационных, нацеленных на развитие компетенций и создание команд, необходимых для решения задач НОЦ;</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подготовка и реализация программы выявления и развития талантов среди молодых ученых;</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600"/>
              </a:spcAft>
              <a:buClrTx/>
              <a:buSzTx/>
              <a:buFontTx/>
              <a:buChar char="•"/>
              <a:tabLst/>
            </a:pPr>
            <a:r>
              <a:rPr lang="ru-RU" sz="1500" dirty="0">
                <a:solidFill>
                  <a:srgbClr val="000000"/>
                </a:solidFill>
                <a:latin typeface="Arial" pitchFamily="34" charset="0"/>
                <a:ea typeface="Times New Roman" pitchFamily="18" charset="0"/>
                <a:cs typeface="Arial" pitchFamily="34" charset="0"/>
              </a:rPr>
              <a:t>т</a:t>
            </a: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рансляция передового опыта организации и проведения исследований и разработок в образовательные</a:t>
            </a:r>
            <a:r>
              <a:rPr kumimoji="0" lang="ru-RU" sz="1500" b="0" i="0" u="none" strike="noStrike" cap="none" normalizeH="0" dirty="0">
                <a:ln>
                  <a:noFill/>
                </a:ln>
                <a:solidFill>
                  <a:srgbClr val="000000"/>
                </a:solidFill>
                <a:effectLst/>
                <a:latin typeface="Arial" pitchFamily="34" charset="0"/>
                <a:ea typeface="Times New Roman" pitchFamily="18" charset="0"/>
                <a:cs typeface="Arial" pitchFamily="34" charset="0"/>
              </a:rPr>
              <a:t> треки и практики</a:t>
            </a: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разработка и применение новых образовательных решений в сфере повышения квалификации и профессиональной переподготовки исследователей;</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lang="ru-RU" sz="1500" dirty="0">
                <a:solidFill>
                  <a:srgbClr val="000000"/>
                </a:solidFill>
                <a:latin typeface="Arial" pitchFamily="34" charset="0"/>
                <a:ea typeface="Times New Roman" pitchFamily="18" charset="0"/>
                <a:cs typeface="Arial" pitchFamily="34" charset="0"/>
              </a:rPr>
              <a:t>п</a:t>
            </a: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роведение маркетинговых исследований в сфере подготовки управленческих кадров, ведущих исследования и разработки;</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осуществление коммерциализации разработанных и используемых образовательных программ и технологий НОЦ;</a:t>
            </a:r>
            <a:endParaRPr kumimoji="0" lang="ru-RU" sz="15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200"/>
              </a:spcAft>
              <a:buClrTx/>
              <a:buSzTx/>
              <a:buFontTx/>
              <a:buChar char="•"/>
              <a:tabLst/>
            </a:pPr>
            <a:r>
              <a:rPr kumimoji="0" lang="ru-RU" sz="1500" b="0" i="0" u="none" strike="noStrike" cap="none" normalizeH="0" baseline="0" dirty="0">
                <a:ln>
                  <a:noFill/>
                </a:ln>
                <a:solidFill>
                  <a:srgbClr val="000000"/>
                </a:solidFill>
                <a:effectLst/>
                <a:latin typeface="Arial" pitchFamily="34" charset="0"/>
                <a:ea typeface="Times New Roman" pitchFamily="18" charset="0"/>
                <a:cs typeface="Arial" pitchFamily="34" charset="0"/>
              </a:rPr>
              <a:t>разработка рекомендаций научным и образовательным учреждениям, входящим в НОЦ, по составу и методологиям программ повышения квалификации для персонала</a:t>
            </a:r>
            <a:endParaRPr kumimoji="0" lang="ru-RU" sz="1500" b="0" i="0" u="none" strike="noStrike" cap="none" normalizeH="0" baseline="0" dirty="0">
              <a:ln>
                <a:noFill/>
              </a:ln>
              <a:solidFill>
                <a:schemeClr val="tx1"/>
              </a:solidFill>
              <a:effectLst/>
              <a:latin typeface="Arial" pitchFamily="34" charset="0"/>
              <a:cs typeface="Arial" pitchFamily="34" charset="0"/>
            </a:endParaRPr>
          </a:p>
        </p:txBody>
      </p:sp>
      <p:sp>
        <p:nvSpPr>
          <p:cNvPr id="38" name="Прямоугольник 37"/>
          <p:cNvSpPr/>
          <p:nvPr/>
        </p:nvSpPr>
        <p:spPr>
          <a:xfrm>
            <a:off x="231392" y="4781627"/>
            <a:ext cx="2612571" cy="513139"/>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err="1">
                <a:solidFill>
                  <a:srgbClr val="002060"/>
                </a:solidFill>
                <a:latin typeface="Arial" panose="020B0604020202020204" pitchFamily="34" charset="0"/>
                <a:cs typeface="Arial" panose="020B0604020202020204" pitchFamily="34" charset="0"/>
              </a:rPr>
              <a:t>Иннополис</a:t>
            </a:r>
            <a:endParaRPr lang="ru-RU" sz="1400" b="1" dirty="0">
              <a:solidFill>
                <a:srgbClr val="002060"/>
              </a:solidFill>
              <a:latin typeface="Arial" panose="020B0604020202020204" pitchFamily="34" charset="0"/>
              <a:cs typeface="Arial" panose="020B0604020202020204" pitchFamily="34" charset="0"/>
            </a:endParaRPr>
          </a:p>
        </p:txBody>
      </p:sp>
      <p:sp>
        <p:nvSpPr>
          <p:cNvPr id="44" name="Прямоугольник 43"/>
          <p:cNvSpPr/>
          <p:nvPr/>
        </p:nvSpPr>
        <p:spPr>
          <a:xfrm>
            <a:off x="231392" y="5460637"/>
            <a:ext cx="2612571" cy="513139"/>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02060"/>
                </a:solidFill>
                <a:latin typeface="Arial" panose="020B0604020202020204" pitchFamily="34" charset="0"/>
                <a:cs typeface="Arial" panose="020B0604020202020204" pitchFamily="34" charset="0"/>
              </a:rPr>
              <a:t>Университет Сириус</a:t>
            </a:r>
          </a:p>
        </p:txBody>
      </p:sp>
      <p:cxnSp>
        <p:nvCxnSpPr>
          <p:cNvPr id="53" name="Shape 52"/>
          <p:cNvCxnSpPr>
            <a:stCxn id="34" idx="2"/>
            <a:endCxn id="2049" idx="0"/>
          </p:cNvCxnSpPr>
          <p:nvPr/>
        </p:nvCxnSpPr>
        <p:spPr>
          <a:xfrm rot="16200000" flipH="1">
            <a:off x="5673626" y="-336696"/>
            <a:ext cx="297656" cy="3067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Соединительная линия уступом 57"/>
          <p:cNvCxnSpPr>
            <a:stCxn id="45" idx="2"/>
            <a:endCxn id="2049" idx="0"/>
          </p:cNvCxnSpPr>
          <p:nvPr/>
        </p:nvCxnSpPr>
        <p:spPr>
          <a:xfrm rot="5400000">
            <a:off x="8288846" y="106634"/>
            <a:ext cx="306711" cy="21718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Правая фигурная скобка 63"/>
          <p:cNvSpPr/>
          <p:nvPr/>
        </p:nvSpPr>
        <p:spPr>
          <a:xfrm>
            <a:off x="2598345" y="2236206"/>
            <a:ext cx="534154" cy="3530851"/>
          </a:xfrm>
          <a:prstGeom prst="rightBrace">
            <a:avLst>
              <a:gd name="adj1" fmla="val 77825"/>
              <a:gd name="adj2" fmla="val 46667"/>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93" name="Соединительная линия уступом 92"/>
          <p:cNvCxnSpPr>
            <a:stCxn id="43" idx="2"/>
            <a:endCxn id="2049" idx="0"/>
          </p:cNvCxnSpPr>
          <p:nvPr/>
        </p:nvCxnSpPr>
        <p:spPr>
          <a:xfrm rot="16200000" flipH="1">
            <a:off x="6988025" y="977702"/>
            <a:ext cx="297659" cy="4388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157125" y="6383626"/>
            <a:ext cx="2376000" cy="324000"/>
          </a:xfrm>
          <a:prstGeom prst="rect">
            <a:avLst/>
          </a:prstGeom>
          <a:solidFill>
            <a:schemeClr val="accent4">
              <a:lumMod val="40000"/>
              <a:lumOff val="60000"/>
            </a:schemeClr>
          </a:solidFill>
          <a:ln>
            <a:noFill/>
          </a:ln>
        </p:spPr>
        <p:txBody>
          <a:bodyPr spcFirstLastPara="1" wrap="square" lIns="68569" tIns="68569" rIns="68569" bIns="68569" anchor="ctr" anchorCtr="0">
            <a:noAutofit/>
          </a:bodyPr>
          <a:lstStyle/>
          <a:p>
            <a:pPr algn="ctr">
              <a:buSzPts val="1200"/>
            </a:pPr>
            <a:r>
              <a:rPr lang="ru-RU" sz="2000" b="1" dirty="0">
                <a:solidFill>
                  <a:srgbClr val="002060"/>
                </a:solidFill>
                <a:latin typeface="PT Sans" panose="020B0604020202020204" charset="-52"/>
                <a:ea typeface="Calibri"/>
                <a:cs typeface="Calibri"/>
              </a:rPr>
              <a:t>Сотрудничество</a:t>
            </a:r>
          </a:p>
        </p:txBody>
      </p:sp>
      <p:sp>
        <p:nvSpPr>
          <p:cNvPr id="25" name="Прямоугольник 24"/>
          <p:cNvSpPr/>
          <p:nvPr/>
        </p:nvSpPr>
        <p:spPr>
          <a:xfrm>
            <a:off x="4165739" y="6371639"/>
            <a:ext cx="4033037" cy="324000"/>
          </a:xfrm>
          <a:prstGeom prst="rect">
            <a:avLst/>
          </a:prstGeom>
          <a:solidFill>
            <a:schemeClr val="accent4">
              <a:lumMod val="40000"/>
              <a:lumOff val="60000"/>
            </a:schemeClr>
          </a:solidFill>
          <a:ln>
            <a:noFill/>
          </a:ln>
        </p:spPr>
        <p:txBody>
          <a:bodyPr spcFirstLastPara="1" wrap="square" lIns="68569" tIns="68569" rIns="68569" bIns="68569" anchor="ctr" anchorCtr="0">
            <a:noAutofit/>
          </a:bodyPr>
          <a:lstStyle/>
          <a:p>
            <a:pPr algn="ctr">
              <a:buSzPts val="1200"/>
            </a:pPr>
            <a:r>
              <a:rPr lang="ru-RU" sz="2000" b="1" dirty="0">
                <a:solidFill>
                  <a:srgbClr val="002060"/>
                </a:solidFill>
                <a:latin typeface="PT Sans" panose="020B0604020202020204" charset="-52"/>
                <a:ea typeface="Calibri"/>
                <a:cs typeface="Calibri"/>
              </a:rPr>
              <a:t>Сетевое взаимодействие</a:t>
            </a:r>
          </a:p>
        </p:txBody>
      </p:sp>
      <p:sp>
        <p:nvSpPr>
          <p:cNvPr id="26" name="Прямоугольник 25"/>
          <p:cNvSpPr/>
          <p:nvPr/>
        </p:nvSpPr>
        <p:spPr>
          <a:xfrm>
            <a:off x="9006580" y="6352803"/>
            <a:ext cx="2685409" cy="324000"/>
          </a:xfrm>
          <a:prstGeom prst="rect">
            <a:avLst/>
          </a:prstGeom>
          <a:solidFill>
            <a:schemeClr val="accent4">
              <a:lumMod val="40000"/>
              <a:lumOff val="60000"/>
            </a:schemeClr>
          </a:solidFill>
          <a:ln>
            <a:noFill/>
          </a:ln>
        </p:spPr>
        <p:txBody>
          <a:bodyPr spcFirstLastPara="1" wrap="square" lIns="68569" tIns="68569" rIns="68569" bIns="68569" anchor="ctr" anchorCtr="0">
            <a:noAutofit/>
          </a:bodyPr>
          <a:lstStyle/>
          <a:p>
            <a:pPr algn="ctr">
              <a:buSzPts val="1200"/>
            </a:pPr>
            <a:r>
              <a:rPr lang="ru-RU" sz="2000" b="1" dirty="0">
                <a:solidFill>
                  <a:srgbClr val="002060"/>
                </a:solidFill>
                <a:latin typeface="PT Sans" panose="020B0604020202020204" charset="-52"/>
                <a:ea typeface="Calibri"/>
                <a:cs typeface="Calibri"/>
              </a:rPr>
              <a:t>Лучшие практики</a:t>
            </a:r>
          </a:p>
        </p:txBody>
      </p:sp>
    </p:spTree>
    <p:extLst>
      <p:ext uri="{BB962C8B-B14F-4D97-AF65-F5344CB8AC3E}">
        <p14:creationId xmlns:p14="http://schemas.microsoft.com/office/powerpoint/2010/main" val="174250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925308" y="6492875"/>
            <a:ext cx="1026160" cy="365125"/>
          </a:xfrm>
        </p:spPr>
        <p:txBody>
          <a:bodyPr/>
          <a:lstStyle/>
          <a:p>
            <a:fld id="{3C1822FF-6F83-4E26-93DF-E6DE79D7B39D}" type="slidenum">
              <a:rPr lang="ru-RU" sz="1800" b="1" smtClean="0">
                <a:solidFill>
                  <a:schemeClr val="bg1"/>
                </a:solidFill>
                <a:latin typeface="PT Sans" panose="020B0503020203020204" pitchFamily="34" charset="-52"/>
              </a:rPr>
              <a:pPr/>
              <a:t>22</a:t>
            </a:fld>
            <a:endParaRPr lang="ru-RU" sz="1800" b="1" dirty="0">
              <a:solidFill>
                <a:schemeClr val="bg1"/>
              </a:solidFill>
              <a:latin typeface="PT Sans" panose="020B0503020203020204" pitchFamily="34" charset="-52"/>
            </a:endParaRPr>
          </a:p>
        </p:txBody>
      </p:sp>
      <p:pic>
        <p:nvPicPr>
          <p:cNvPr id="18" name="Объект 1"/>
          <p:cNvPicPr>
            <a:picLocks noGrp="1" noChangeAspect="1"/>
          </p:cNvPicPr>
          <p:nvPr>
            <p:ph idx="1"/>
          </p:nvPr>
        </p:nvPicPr>
        <p:blipFill>
          <a:blip r:embed="rId4" cstate="print"/>
          <a:stretch>
            <a:fillRect/>
          </a:stretch>
        </p:blipFill>
        <p:spPr>
          <a:xfrm>
            <a:off x="3309022" y="1229230"/>
            <a:ext cx="8882978" cy="4546881"/>
          </a:xfrm>
          <a:prstGeom prst="rect">
            <a:avLst/>
          </a:prstGeom>
        </p:spPr>
      </p:pic>
      <p:sp>
        <p:nvSpPr>
          <p:cNvPr id="19" name="TextBox 18"/>
          <p:cNvSpPr txBox="1"/>
          <p:nvPr/>
        </p:nvSpPr>
        <p:spPr>
          <a:xfrm>
            <a:off x="1756372" y="190003"/>
            <a:ext cx="9343176" cy="923330"/>
          </a:xfrm>
          <a:prstGeom prst="rect">
            <a:avLst/>
          </a:prstGeom>
          <a:noFill/>
        </p:spPr>
        <p:txBody>
          <a:bodyPr wrap="square" rtlCol="0">
            <a:spAutoFit/>
          </a:bodyPr>
          <a:lstStyle/>
          <a:p>
            <a:pPr algn="ctr">
              <a:lnSpc>
                <a:spcPct val="90000"/>
              </a:lnSpc>
              <a:spcBef>
                <a:spcPct val="0"/>
              </a:spcBef>
            </a:pPr>
            <a:r>
              <a:rPr lang="ru-RU" sz="3000" b="1" dirty="0">
                <a:latin typeface="PT Sans" panose="020B0503020203020204" pitchFamily="34" charset="-52"/>
                <a:ea typeface="+mj-ea"/>
                <a:cs typeface="+mj-cs"/>
              </a:rPr>
              <a:t>Цифровая платформа создания новых продуктов персонализированной медицины</a:t>
            </a:r>
          </a:p>
        </p:txBody>
      </p:sp>
      <p:pic>
        <p:nvPicPr>
          <p:cNvPr id="20" name="Рисунок 19"/>
          <p:cNvPicPr>
            <a:picLocks noChangeAspect="1"/>
          </p:cNvPicPr>
          <p:nvPr/>
        </p:nvPicPr>
        <p:blipFill>
          <a:blip r:embed="rId5" cstate="print"/>
          <a:stretch>
            <a:fillRect/>
          </a:stretch>
        </p:blipFill>
        <p:spPr>
          <a:xfrm>
            <a:off x="98017" y="2961892"/>
            <a:ext cx="3147631" cy="3084499"/>
          </a:xfrm>
          <a:prstGeom prst="rect">
            <a:avLst/>
          </a:prstGeom>
        </p:spPr>
      </p:pic>
      <p:pic>
        <p:nvPicPr>
          <p:cNvPr id="21" name="Рисунок 20"/>
          <p:cNvPicPr>
            <a:picLocks noChangeAspect="1"/>
          </p:cNvPicPr>
          <p:nvPr/>
        </p:nvPicPr>
        <p:blipFill>
          <a:blip r:embed="rId6" cstate="print"/>
          <a:stretch>
            <a:fillRect/>
          </a:stretch>
        </p:blipFill>
        <p:spPr>
          <a:xfrm>
            <a:off x="437501" y="1604844"/>
            <a:ext cx="1074428" cy="389837"/>
          </a:xfrm>
          <a:prstGeom prst="rect">
            <a:avLst/>
          </a:prstGeom>
        </p:spPr>
      </p:pic>
      <p:pic>
        <p:nvPicPr>
          <p:cNvPr id="22" name="Google Shape;123;p15" descr="https://lh5.googleusercontent.com/kxGtBxA4N3Pt8WGqR6bsUgbh2EL4mDM8xZBS04OfJl126rY7uYHsaGhjG95L2NPCtrlfC_-nf67u_Kds8gUdp9SRAnZb2cmBAvG8PKgXK6K44SnK47Yf3BMJcfAngTLWlZ91rr9Wu5Y"/>
          <p:cNvPicPr preferRelativeResize="0"/>
          <p:nvPr/>
        </p:nvPicPr>
        <p:blipFill rotWithShape="1">
          <a:blip r:embed="rId7" cstate="print">
            <a:alphaModFix/>
          </a:blip>
          <a:srcRect/>
          <a:stretch/>
        </p:blipFill>
        <p:spPr>
          <a:xfrm>
            <a:off x="239879" y="2227800"/>
            <a:ext cx="532676" cy="500973"/>
          </a:xfrm>
          <a:prstGeom prst="rect">
            <a:avLst/>
          </a:prstGeom>
          <a:noFill/>
          <a:ln>
            <a:noFill/>
          </a:ln>
        </p:spPr>
      </p:pic>
      <p:pic>
        <p:nvPicPr>
          <p:cNvPr id="23" name="Google Shape;124;p15" descr="https://lh3.googleusercontent.com/vVycFsZBjfD9_m5w6Yqp9SuUpdLzFqfYHQD5GBUL9hoSBIxpCv3JCsMWFVK9Tjks7iUYqt2h3dw8zVblTmTE6dBqD6aRAJiAfTtFWPolEL-1RvMlaLqvPXF3CVt3lfLVSzYEYf6LIqk"/>
          <p:cNvPicPr preferRelativeResize="0"/>
          <p:nvPr/>
        </p:nvPicPr>
        <p:blipFill rotWithShape="1">
          <a:blip r:embed="rId8" cstate="print">
            <a:alphaModFix/>
          </a:blip>
          <a:srcRect/>
          <a:stretch/>
        </p:blipFill>
        <p:spPr>
          <a:xfrm>
            <a:off x="2328236" y="2215871"/>
            <a:ext cx="509889" cy="490075"/>
          </a:xfrm>
          <a:prstGeom prst="rect">
            <a:avLst/>
          </a:prstGeom>
          <a:noFill/>
          <a:ln>
            <a:noFill/>
          </a:ln>
        </p:spPr>
      </p:pic>
      <p:pic>
        <p:nvPicPr>
          <p:cNvPr id="24" name="Google Shape;125;p15" descr="https://lh5.googleusercontent.com/xFFPc-6Pz69dbugtfCgH_8TraVHzaCpBRrrJ_AKEBuBHvHLnqAMuUKrGJoJ8fm3Hhnzg6mrYZbdU7Zskd7kppUQTaPbxOEUp9LwQTE9PlrvyUHbBRFbDamNGb32TWFs84fLgm78CB4w"/>
          <p:cNvPicPr preferRelativeResize="0"/>
          <p:nvPr/>
        </p:nvPicPr>
        <p:blipFill rotWithShape="1">
          <a:blip r:embed="rId9" cstate="print">
            <a:alphaModFix/>
          </a:blip>
          <a:srcRect/>
          <a:stretch/>
        </p:blipFill>
        <p:spPr>
          <a:xfrm>
            <a:off x="1243452" y="2226786"/>
            <a:ext cx="536953" cy="490075"/>
          </a:xfrm>
          <a:prstGeom prst="rect">
            <a:avLst/>
          </a:prstGeom>
          <a:noFill/>
          <a:ln>
            <a:noFill/>
          </a:ln>
        </p:spPr>
      </p:pic>
      <p:pic>
        <p:nvPicPr>
          <p:cNvPr id="25" name="Google Shape;120;p15"/>
          <p:cNvPicPr preferRelativeResize="0"/>
          <p:nvPr/>
        </p:nvPicPr>
        <p:blipFill rotWithShape="1">
          <a:blip r:embed="rId10" cstate="print">
            <a:alphaModFix/>
          </a:blip>
          <a:srcRect/>
          <a:stretch/>
        </p:blipFill>
        <p:spPr>
          <a:xfrm>
            <a:off x="1756372" y="1537412"/>
            <a:ext cx="624689" cy="457269"/>
          </a:xfrm>
          <a:prstGeom prst="rect">
            <a:avLst/>
          </a:prstGeom>
          <a:noFill/>
          <a:ln>
            <a:noFill/>
          </a:ln>
        </p:spPr>
      </p:pic>
    </p:spTree>
    <p:extLst>
      <p:ext uri="{BB962C8B-B14F-4D97-AF65-F5344CB8AC3E}">
        <p14:creationId xmlns:p14="http://schemas.microsoft.com/office/powerpoint/2010/main" val="211810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schemeClr val="bg1"/>
                </a:solidFill>
                <a:latin typeface="PT Sans" panose="020B0503020203020204" pitchFamily="34" charset="-52"/>
              </a:rPr>
              <a:pPr/>
              <a:t>23</a:t>
            </a:fld>
            <a:endParaRPr lang="ru-RU" sz="1800" b="1" dirty="0">
              <a:solidFill>
                <a:schemeClr val="bg1"/>
              </a:solidFill>
              <a:latin typeface="PT Sans" panose="020B0503020203020204" pitchFamily="34" charset="-52"/>
            </a:endParaRPr>
          </a:p>
        </p:txBody>
      </p:sp>
      <p:pic>
        <p:nvPicPr>
          <p:cNvPr id="3" name="Объект 1"/>
          <p:cNvPicPr>
            <a:picLocks noGrp="1" noChangeAspect="1"/>
          </p:cNvPicPr>
          <p:nvPr>
            <p:ph idx="1"/>
          </p:nvPr>
        </p:nvPicPr>
        <p:blipFill>
          <a:blip r:embed="rId4" cstate="print"/>
          <a:stretch>
            <a:fillRect/>
          </a:stretch>
        </p:blipFill>
        <p:spPr>
          <a:xfrm>
            <a:off x="339315" y="1295400"/>
            <a:ext cx="11537725" cy="3876675"/>
          </a:xfrm>
          <a:prstGeom prst="rect">
            <a:avLst/>
          </a:prstGeom>
        </p:spPr>
      </p:pic>
      <p:sp>
        <p:nvSpPr>
          <p:cNvPr id="5" name="TextBox 4"/>
          <p:cNvSpPr txBox="1"/>
          <p:nvPr/>
        </p:nvSpPr>
        <p:spPr>
          <a:xfrm>
            <a:off x="1790700" y="235296"/>
            <a:ext cx="9315450" cy="523220"/>
          </a:xfrm>
          <a:prstGeom prst="rect">
            <a:avLst/>
          </a:prstGeom>
          <a:noFill/>
        </p:spPr>
        <p:txBody>
          <a:bodyPr wrap="square" rtlCol="0">
            <a:spAutoFit/>
          </a:bodyPr>
          <a:lstStyle/>
          <a:p>
            <a:pPr algn="ctr"/>
            <a:r>
              <a:rPr lang="ru-RU" sz="2800" b="1" dirty="0">
                <a:latin typeface="PT Sans" panose="020B0503020203020204" pitchFamily="34" charset="-52"/>
                <a:ea typeface="+mj-ea"/>
                <a:cs typeface="+mj-cs"/>
              </a:rPr>
              <a:t>Линейка продуктов</a:t>
            </a:r>
            <a:r>
              <a:rPr lang="en-US" sz="2800" b="1" dirty="0">
                <a:latin typeface="PT Sans" panose="020B0503020203020204" pitchFamily="34" charset="-52"/>
                <a:ea typeface="+mj-ea"/>
                <a:cs typeface="+mj-cs"/>
              </a:rPr>
              <a:t> </a:t>
            </a:r>
            <a:r>
              <a:rPr lang="ru-RU" sz="2800" b="1" dirty="0">
                <a:latin typeface="PT Sans" panose="020B0503020203020204" pitchFamily="34" charset="-52"/>
                <a:ea typeface="+mj-ea"/>
                <a:cs typeface="+mj-cs"/>
              </a:rPr>
              <a:t>и предполагаемые партнёры</a:t>
            </a:r>
          </a:p>
        </p:txBody>
      </p:sp>
      <p:sp>
        <p:nvSpPr>
          <p:cNvPr id="6" name="TextBox 5"/>
          <p:cNvSpPr txBox="1"/>
          <p:nvPr/>
        </p:nvSpPr>
        <p:spPr>
          <a:xfrm>
            <a:off x="361950" y="5483433"/>
            <a:ext cx="11515090" cy="707886"/>
          </a:xfrm>
          <a:prstGeom prst="rect">
            <a:avLst/>
          </a:prstGeom>
          <a:noFill/>
        </p:spPr>
        <p:txBody>
          <a:bodyPr wrap="square" rtlCol="0">
            <a:spAutoFit/>
          </a:bodyPr>
          <a:lstStyle/>
          <a:p>
            <a:pPr algn="ctr"/>
            <a:r>
              <a:rPr lang="ru-RU" sz="2000" dirty="0">
                <a:solidFill>
                  <a:schemeClr val="accent1">
                    <a:lumMod val="75000"/>
                  </a:schemeClr>
                </a:solidFill>
              </a:rPr>
              <a:t>! Ускоренному разворачиванию продуктовой линейки в рамках проектного направления будет способствовать </a:t>
            </a:r>
            <a:r>
              <a:rPr lang="ru-RU" sz="2000" b="1" dirty="0">
                <a:solidFill>
                  <a:schemeClr val="accent1">
                    <a:lumMod val="75000"/>
                  </a:schemeClr>
                </a:solidFill>
              </a:rPr>
              <a:t>создание платформы автоматической обработки медицинских данных</a:t>
            </a:r>
            <a:endParaRPr lang="en-US" sz="2000" b="1" dirty="0">
              <a:solidFill>
                <a:schemeClr val="accent1">
                  <a:lumMod val="75000"/>
                </a:schemeClr>
              </a:solidFill>
            </a:endParaRPr>
          </a:p>
        </p:txBody>
      </p:sp>
    </p:spTree>
    <p:extLst>
      <p:ext uri="{BB962C8B-B14F-4D97-AF65-F5344CB8AC3E}">
        <p14:creationId xmlns:p14="http://schemas.microsoft.com/office/powerpoint/2010/main" val="306869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377725" y="235875"/>
            <a:ext cx="9901555" cy="656717"/>
          </a:xfrm>
        </p:spPr>
        <p:txBody>
          <a:bodyPr anchor="t">
            <a:noAutofit/>
          </a:bodyPr>
          <a:lstStyle/>
          <a:p>
            <a:pPr algn="ctr"/>
            <a:r>
              <a:rPr lang="ru-RU" sz="2400" b="1" dirty="0">
                <a:latin typeface="PT Sans" panose="020B0503020203020204" pitchFamily="34" charset="-52"/>
              </a:rPr>
              <a:t>Приоритетные направления работы НОЦ в 2021 году</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schemeClr val="bg1"/>
                </a:solidFill>
                <a:latin typeface="PT Sans" panose="020B0503020203020204" pitchFamily="34" charset="-52"/>
              </a:rPr>
              <a:pPr/>
              <a:t>24</a:t>
            </a:fld>
            <a:endParaRPr lang="ru-RU" sz="1800" b="1" dirty="0">
              <a:solidFill>
                <a:schemeClr val="bg1"/>
              </a:solidFill>
              <a:latin typeface="PT Sans" panose="020B0503020203020204" pitchFamily="34" charset="-52"/>
            </a:endParaRPr>
          </a:p>
        </p:txBody>
      </p:sp>
      <p:sp>
        <p:nvSpPr>
          <p:cNvPr id="5" name="Прямоугольник 4">
            <a:extLst>
              <a:ext uri="{FF2B5EF4-FFF2-40B4-BE49-F238E27FC236}">
                <a16:creationId xmlns:a16="http://schemas.microsoft.com/office/drawing/2014/main" id="{FDF7BCFB-193B-4580-9D69-F898A18E4935}"/>
              </a:ext>
            </a:extLst>
          </p:cNvPr>
          <p:cNvSpPr/>
          <p:nvPr/>
        </p:nvSpPr>
        <p:spPr>
          <a:xfrm>
            <a:off x="1084521" y="1040865"/>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Работа проектных комитетов </a:t>
            </a:r>
          </a:p>
          <a:p>
            <a:pPr algn="ctr"/>
            <a:r>
              <a:rPr lang="ru-RU" sz="1400" dirty="0">
                <a:solidFill>
                  <a:srgbClr val="002060"/>
                </a:solidFill>
                <a:latin typeface="PT Sans" panose="020B0604020202020204" charset="-52"/>
                <a:ea typeface="Calibri"/>
                <a:cs typeface="Calibri"/>
                <a:sym typeface="Calibri"/>
              </a:rPr>
              <a:t>по реализации проектов</a:t>
            </a:r>
          </a:p>
        </p:txBody>
      </p:sp>
      <p:sp>
        <p:nvSpPr>
          <p:cNvPr id="6" name="Прямоугольник 5">
            <a:extLst>
              <a:ext uri="{FF2B5EF4-FFF2-40B4-BE49-F238E27FC236}">
                <a16:creationId xmlns:a16="http://schemas.microsoft.com/office/drawing/2014/main" id="{537F96A7-319E-44C7-8B25-72E42AD7C8B8}"/>
              </a:ext>
            </a:extLst>
          </p:cNvPr>
          <p:cNvSpPr/>
          <p:nvPr/>
        </p:nvSpPr>
        <p:spPr>
          <a:xfrm>
            <a:off x="4366752" y="1045702"/>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rgbClr val="002060"/>
                </a:solidFill>
                <a:latin typeface="PT Sans" panose="020B0604020202020204" charset="-52"/>
                <a:ea typeface="Calibri"/>
                <a:cs typeface="Calibri"/>
                <a:sym typeface="Calibri"/>
              </a:rPr>
              <a:t>Запуск центра </a:t>
            </a:r>
            <a:br>
              <a:rPr lang="ru-RU" sz="1400" dirty="0">
                <a:solidFill>
                  <a:srgbClr val="002060"/>
                </a:solidFill>
                <a:latin typeface="PT Sans" panose="020B0604020202020204" charset="-52"/>
                <a:ea typeface="Calibri"/>
                <a:cs typeface="Calibri"/>
                <a:sym typeface="Calibri"/>
              </a:rPr>
            </a:br>
            <a:r>
              <a:rPr lang="ru-RU" sz="1400" dirty="0">
                <a:solidFill>
                  <a:srgbClr val="002060"/>
                </a:solidFill>
                <a:latin typeface="PT Sans" panose="020B0604020202020204" charset="-52"/>
                <a:ea typeface="Calibri"/>
                <a:cs typeface="Calibri"/>
                <a:sym typeface="Calibri"/>
              </a:rPr>
              <a:t>частной </a:t>
            </a:r>
            <a:r>
              <a:rPr lang="ru-RU" sz="1400" dirty="0">
                <a:solidFill>
                  <a:srgbClr val="002060"/>
                </a:solidFill>
                <a:latin typeface="PT Sans" panose="020B0604020202020204" charset="-52"/>
                <a:cs typeface="Calibri"/>
                <a:sym typeface="Calibri"/>
              </a:rPr>
              <a:t>космонавтики</a:t>
            </a:r>
            <a:endParaRPr lang="ru-RU" sz="1400" dirty="0">
              <a:solidFill>
                <a:srgbClr val="002060"/>
              </a:solidFill>
              <a:latin typeface="PT Sans" panose="020B0604020202020204" charset="-52"/>
              <a:cs typeface="Calibri"/>
            </a:endParaRPr>
          </a:p>
        </p:txBody>
      </p:sp>
      <p:sp>
        <p:nvSpPr>
          <p:cNvPr id="8" name="Прямоугольник 7">
            <a:extLst>
              <a:ext uri="{FF2B5EF4-FFF2-40B4-BE49-F238E27FC236}">
                <a16:creationId xmlns:a16="http://schemas.microsoft.com/office/drawing/2014/main" id="{A39F3646-4105-47CE-B905-24F5DCE31C89}"/>
              </a:ext>
            </a:extLst>
          </p:cNvPr>
          <p:cNvSpPr/>
          <p:nvPr/>
        </p:nvSpPr>
        <p:spPr>
          <a:xfrm>
            <a:off x="7701802" y="1040865"/>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rgbClr val="002060"/>
                </a:solidFill>
                <a:latin typeface="PT Sans" panose="020B0604020202020204" charset="-52"/>
                <a:cs typeface="Calibri"/>
                <a:sym typeface="Calibri"/>
              </a:rPr>
              <a:t>Расширение центров развития </a:t>
            </a:r>
          </a:p>
          <a:p>
            <a:pPr algn="ctr"/>
            <a:r>
              <a:rPr lang="ru-RU" sz="1400" dirty="0">
                <a:solidFill>
                  <a:srgbClr val="002060"/>
                </a:solidFill>
                <a:latin typeface="PT Sans" panose="020B0604020202020204" charset="-52"/>
                <a:cs typeface="Calibri"/>
                <a:sym typeface="Calibri"/>
              </a:rPr>
              <a:t>компетенций НОЦ</a:t>
            </a:r>
          </a:p>
          <a:p>
            <a:pPr algn="ctr"/>
            <a:r>
              <a:rPr lang="ru-RU" sz="1400" dirty="0">
                <a:solidFill>
                  <a:srgbClr val="002060"/>
                </a:solidFill>
                <a:latin typeface="PT Sans" panose="020B0604020202020204" charset="-52"/>
                <a:cs typeface="Calibri"/>
              </a:rPr>
              <a:t>(в том числе по ОПК)</a:t>
            </a:r>
            <a:endParaRPr lang="en-US" sz="1400" dirty="0">
              <a:solidFill>
                <a:srgbClr val="002060"/>
              </a:solidFill>
              <a:latin typeface="PT Sans" panose="020B0604020202020204" charset="-52"/>
              <a:cs typeface="Calibri"/>
            </a:endParaRPr>
          </a:p>
        </p:txBody>
      </p:sp>
      <p:sp>
        <p:nvSpPr>
          <p:cNvPr id="9" name="Прямоугольник 8">
            <a:extLst>
              <a:ext uri="{FF2B5EF4-FFF2-40B4-BE49-F238E27FC236}">
                <a16:creationId xmlns:a16="http://schemas.microsoft.com/office/drawing/2014/main" id="{8C7A43EC-7807-4A88-8797-318BABB27D80}"/>
              </a:ext>
            </a:extLst>
          </p:cNvPr>
          <p:cNvSpPr/>
          <p:nvPr/>
        </p:nvSpPr>
        <p:spPr>
          <a:xfrm>
            <a:off x="1072056" y="2531695"/>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Рабочая группа ГК «</a:t>
            </a:r>
            <a:r>
              <a:rPr lang="ru-RU" sz="1400" dirty="0" err="1">
                <a:solidFill>
                  <a:srgbClr val="002060"/>
                </a:solidFill>
                <a:latin typeface="PT Sans" panose="020B0604020202020204" charset="-52"/>
                <a:ea typeface="Calibri"/>
                <a:cs typeface="Calibri"/>
                <a:sym typeface="Calibri"/>
              </a:rPr>
              <a:t>Ростех</a:t>
            </a:r>
            <a:r>
              <a:rPr lang="ru-RU" sz="1400" dirty="0">
                <a:solidFill>
                  <a:srgbClr val="002060"/>
                </a:solidFill>
                <a:latin typeface="PT Sans" panose="020B0604020202020204" charset="-52"/>
                <a:ea typeface="Calibri"/>
                <a:cs typeface="Calibri"/>
                <a:sym typeface="Calibri"/>
              </a:rPr>
              <a:t>»</a:t>
            </a:r>
            <a:r>
              <a:rPr lang="en-US" sz="1400" dirty="0">
                <a:solidFill>
                  <a:srgbClr val="002060"/>
                </a:solidFill>
                <a:latin typeface="PT Sans" panose="020B0604020202020204" charset="-52"/>
                <a:ea typeface="Calibri"/>
                <a:cs typeface="Calibri"/>
                <a:sym typeface="Calibri"/>
              </a:rPr>
              <a:t>:</a:t>
            </a:r>
            <a:endParaRPr lang="ru-RU" sz="1400" dirty="0">
              <a:solidFill>
                <a:srgbClr val="002060"/>
              </a:solidFill>
              <a:latin typeface="PT Sans" panose="020B0604020202020204" charset="-52"/>
              <a:ea typeface="Calibri"/>
              <a:cs typeface="Calibri"/>
              <a:sym typeface="Calibri"/>
            </a:endParaRPr>
          </a:p>
          <a:p>
            <a:pPr algn="ctr"/>
            <a:endParaRPr lang="ru-RU" sz="1400" dirty="0">
              <a:solidFill>
                <a:srgbClr val="002060"/>
              </a:solidFill>
              <a:latin typeface="PT Sans" panose="020B0604020202020204" charset="-52"/>
              <a:ea typeface="Calibri"/>
              <a:cs typeface="Calibri"/>
              <a:sym typeface="Calibri"/>
            </a:endParaRPr>
          </a:p>
          <a:p>
            <a:pPr algn="ctr"/>
            <a:r>
              <a:rPr lang="ru-RU" sz="1400" dirty="0">
                <a:solidFill>
                  <a:srgbClr val="002060"/>
                </a:solidFill>
                <a:latin typeface="PT Sans" panose="020B0604020202020204" charset="-52"/>
                <a:ea typeface="Calibri"/>
                <a:cs typeface="Calibri"/>
                <a:sym typeface="Calibri"/>
              </a:rPr>
              <a:t>Работа с перспективными планами</a:t>
            </a:r>
            <a:r>
              <a:rPr lang="en-US" sz="1400" dirty="0">
                <a:solidFill>
                  <a:srgbClr val="002060"/>
                </a:solidFill>
                <a:latin typeface="PT Sans" panose="020B0604020202020204" charset="-52"/>
                <a:ea typeface="Calibri"/>
                <a:cs typeface="Calibri"/>
                <a:sym typeface="Calibri"/>
              </a:rPr>
              <a:t>/</a:t>
            </a:r>
            <a:r>
              <a:rPr lang="ru-RU" sz="1400" dirty="0">
                <a:solidFill>
                  <a:srgbClr val="002060"/>
                </a:solidFill>
                <a:latin typeface="PT Sans" panose="020B0604020202020204" charset="-52"/>
                <a:ea typeface="Calibri"/>
                <a:cs typeface="Calibri"/>
                <a:sym typeface="Calibri"/>
              </a:rPr>
              <a:t>планами НИОКР</a:t>
            </a:r>
            <a:r>
              <a:rPr lang="en-US" sz="1400" dirty="0">
                <a:solidFill>
                  <a:srgbClr val="002060"/>
                </a:solidFill>
                <a:latin typeface="PT Sans" panose="020B0604020202020204" charset="-52"/>
                <a:ea typeface="Calibri"/>
                <a:cs typeface="Calibri"/>
                <a:sym typeface="Calibri"/>
              </a:rPr>
              <a:t>/</a:t>
            </a:r>
            <a:br>
              <a:rPr lang="ru-RU" sz="1400" dirty="0">
                <a:solidFill>
                  <a:srgbClr val="002060"/>
                </a:solidFill>
                <a:latin typeface="PT Sans" panose="020B0604020202020204" charset="-52"/>
                <a:ea typeface="Calibri"/>
                <a:cs typeface="Calibri"/>
                <a:sym typeface="Calibri"/>
              </a:rPr>
            </a:br>
            <a:r>
              <a:rPr lang="ru-RU" sz="1400" dirty="0">
                <a:solidFill>
                  <a:srgbClr val="002060"/>
                </a:solidFill>
                <a:latin typeface="PT Sans" panose="020B0604020202020204" charset="-52"/>
                <a:ea typeface="Calibri"/>
                <a:cs typeface="Calibri"/>
                <a:sym typeface="Calibri"/>
              </a:rPr>
              <a:t>ПИР холдингов и предприятий</a:t>
            </a:r>
            <a:r>
              <a:rPr lang="en-US" sz="1400" dirty="0">
                <a:solidFill>
                  <a:srgbClr val="002060"/>
                </a:solidFill>
                <a:latin typeface="PT Sans" panose="020B0604020202020204" charset="-52"/>
                <a:ea typeface="Calibri"/>
                <a:cs typeface="Calibri"/>
                <a:sym typeface="Calibri"/>
              </a:rPr>
              <a:t> </a:t>
            </a:r>
            <a:endParaRPr lang="ru-RU" sz="1400" dirty="0">
              <a:solidFill>
                <a:srgbClr val="002060"/>
              </a:solidFill>
              <a:latin typeface="PT Sans" panose="020B0604020202020204" charset="-52"/>
              <a:ea typeface="Calibri"/>
              <a:cs typeface="Calibri"/>
              <a:sym typeface="Calibri"/>
            </a:endParaRPr>
          </a:p>
        </p:txBody>
      </p:sp>
      <p:sp>
        <p:nvSpPr>
          <p:cNvPr id="10" name="Прямоугольник 9">
            <a:extLst>
              <a:ext uri="{FF2B5EF4-FFF2-40B4-BE49-F238E27FC236}">
                <a16:creationId xmlns:a16="http://schemas.microsoft.com/office/drawing/2014/main" id="{D7FCA6F9-B611-434E-AFAB-ACF464378954}"/>
              </a:ext>
            </a:extLst>
          </p:cNvPr>
          <p:cNvSpPr/>
          <p:nvPr/>
        </p:nvSpPr>
        <p:spPr>
          <a:xfrm>
            <a:off x="4386929" y="2546612"/>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Запуск центра </a:t>
            </a:r>
            <a:br>
              <a:rPr lang="ru-RU" sz="1400" dirty="0">
                <a:solidFill>
                  <a:srgbClr val="002060"/>
                </a:solidFill>
                <a:latin typeface="PT Sans" panose="020B0604020202020204" charset="-52"/>
                <a:ea typeface="Calibri"/>
                <a:cs typeface="Calibri"/>
                <a:sym typeface="Calibri"/>
              </a:rPr>
            </a:br>
            <a:r>
              <a:rPr lang="ru-RU" sz="1400" dirty="0">
                <a:solidFill>
                  <a:srgbClr val="002060"/>
                </a:solidFill>
                <a:latin typeface="PT Sans" panose="020B0604020202020204" charset="-52"/>
                <a:ea typeface="Calibri"/>
                <a:cs typeface="Calibri"/>
                <a:sym typeface="Calibri"/>
              </a:rPr>
              <a:t>экспериментов в </a:t>
            </a:r>
            <a:r>
              <a:rPr lang="ru-RU" sz="1400" dirty="0">
                <a:solidFill>
                  <a:srgbClr val="002060"/>
                </a:solidFill>
                <a:latin typeface="PT Sans" panose="020B0604020202020204" charset="-52"/>
                <a:cs typeface="Calibri"/>
                <a:sym typeface="Calibri"/>
              </a:rPr>
              <a:t>космосе </a:t>
            </a:r>
          </a:p>
        </p:txBody>
      </p:sp>
      <p:sp>
        <p:nvSpPr>
          <p:cNvPr id="11" name="Прямоугольник 10">
            <a:extLst>
              <a:ext uri="{FF2B5EF4-FFF2-40B4-BE49-F238E27FC236}">
                <a16:creationId xmlns:a16="http://schemas.microsoft.com/office/drawing/2014/main" id="{003E40BD-DB67-49CA-A0F0-11A9142C5787}"/>
              </a:ext>
            </a:extLst>
          </p:cNvPr>
          <p:cNvSpPr/>
          <p:nvPr/>
        </p:nvSpPr>
        <p:spPr>
          <a:xfrm>
            <a:off x="7701802" y="2531695"/>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Масштабное включение регионов </a:t>
            </a:r>
          </a:p>
          <a:p>
            <a:pPr algn="ctr"/>
            <a:r>
              <a:rPr lang="ru-RU" sz="1400" dirty="0">
                <a:solidFill>
                  <a:srgbClr val="002060"/>
                </a:solidFill>
                <a:latin typeface="PT Sans" panose="020B0604020202020204" charset="-52"/>
                <a:ea typeface="Calibri"/>
                <a:cs typeface="Calibri"/>
                <a:sym typeface="Calibri"/>
              </a:rPr>
              <a:t>в деятельность НОЦ</a:t>
            </a:r>
            <a:endParaRPr lang="en-US" sz="1400" dirty="0">
              <a:solidFill>
                <a:srgbClr val="002060"/>
              </a:solidFill>
              <a:latin typeface="PT Sans" panose="020B0604020202020204" charset="-52"/>
              <a:ea typeface="Calibri"/>
              <a:cs typeface="Calibri"/>
              <a:sym typeface="Calibri"/>
            </a:endParaRPr>
          </a:p>
        </p:txBody>
      </p:sp>
      <p:sp>
        <p:nvSpPr>
          <p:cNvPr id="12" name="Прямоугольник 11">
            <a:extLst>
              <a:ext uri="{FF2B5EF4-FFF2-40B4-BE49-F238E27FC236}">
                <a16:creationId xmlns:a16="http://schemas.microsoft.com/office/drawing/2014/main" id="{C4E695BD-C07C-43A1-A099-CDB04BAC8559}"/>
              </a:ext>
            </a:extLst>
          </p:cNvPr>
          <p:cNvSpPr/>
          <p:nvPr/>
        </p:nvSpPr>
        <p:spPr>
          <a:xfrm>
            <a:off x="1084521" y="3996222"/>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Рабочая группа ГК «Роскосмос»</a:t>
            </a:r>
            <a:r>
              <a:rPr lang="en-US" sz="1400" dirty="0">
                <a:solidFill>
                  <a:srgbClr val="002060"/>
                </a:solidFill>
                <a:latin typeface="PT Sans" panose="020B0604020202020204" charset="-52"/>
                <a:ea typeface="Calibri"/>
                <a:cs typeface="Calibri"/>
                <a:sym typeface="Calibri"/>
              </a:rPr>
              <a:t>:</a:t>
            </a:r>
            <a:endParaRPr lang="ru-RU" sz="1400" dirty="0">
              <a:solidFill>
                <a:srgbClr val="002060"/>
              </a:solidFill>
              <a:latin typeface="PT Sans" panose="020B0604020202020204" charset="-52"/>
              <a:ea typeface="Calibri"/>
              <a:cs typeface="Calibri"/>
              <a:sym typeface="Calibri"/>
            </a:endParaRPr>
          </a:p>
          <a:p>
            <a:pPr algn="ctr"/>
            <a:r>
              <a:rPr lang="ru-RU" sz="1400" dirty="0">
                <a:solidFill>
                  <a:srgbClr val="002060"/>
                </a:solidFill>
                <a:latin typeface="PT Sans" panose="020B0604020202020204" charset="-52"/>
                <a:ea typeface="Calibri"/>
                <a:cs typeface="Calibri"/>
                <a:sym typeface="Calibri"/>
              </a:rPr>
              <a:t>Запуск работы</a:t>
            </a:r>
            <a:r>
              <a:rPr lang="en-US" sz="1400" dirty="0">
                <a:solidFill>
                  <a:srgbClr val="002060"/>
                </a:solidFill>
                <a:latin typeface="PT Sans" panose="020B0604020202020204" charset="-52"/>
                <a:ea typeface="Calibri"/>
                <a:cs typeface="Calibri"/>
                <a:sym typeface="Calibri"/>
              </a:rPr>
              <a:t>,</a:t>
            </a:r>
            <a:r>
              <a:rPr lang="ru-RU" sz="1400" dirty="0">
                <a:solidFill>
                  <a:srgbClr val="002060"/>
                </a:solidFill>
                <a:latin typeface="PT Sans" panose="020B0604020202020204" charset="-52"/>
                <a:ea typeface="Calibri"/>
                <a:cs typeface="Calibri"/>
                <a:sym typeface="Calibri"/>
              </a:rPr>
              <a:t> постановка задач для проектных комитетов</a:t>
            </a:r>
          </a:p>
        </p:txBody>
      </p:sp>
      <p:sp>
        <p:nvSpPr>
          <p:cNvPr id="13" name="Прямоугольник 12">
            <a:extLst>
              <a:ext uri="{FF2B5EF4-FFF2-40B4-BE49-F238E27FC236}">
                <a16:creationId xmlns:a16="http://schemas.microsoft.com/office/drawing/2014/main" id="{2410B292-7F70-469D-BCCD-1BDE4AECB857}"/>
              </a:ext>
            </a:extLst>
          </p:cNvPr>
          <p:cNvSpPr/>
          <p:nvPr/>
        </p:nvSpPr>
        <p:spPr>
          <a:xfrm>
            <a:off x="4366752" y="3996222"/>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Запуск центра </a:t>
            </a:r>
            <a:br>
              <a:rPr lang="ru-RU" sz="1400" dirty="0">
                <a:solidFill>
                  <a:srgbClr val="002060"/>
                </a:solidFill>
                <a:latin typeface="PT Sans" panose="020B0604020202020204" charset="-52"/>
                <a:ea typeface="Calibri"/>
                <a:cs typeface="Calibri"/>
                <a:sym typeface="Calibri"/>
              </a:rPr>
            </a:br>
            <a:r>
              <a:rPr lang="ru-RU" sz="1400" dirty="0">
                <a:solidFill>
                  <a:srgbClr val="002060"/>
                </a:solidFill>
                <a:latin typeface="PT Sans" panose="020B0604020202020204" charset="-52"/>
                <a:ea typeface="Calibri"/>
                <a:cs typeface="Calibri"/>
                <a:sym typeface="Calibri"/>
              </a:rPr>
              <a:t>технологического лидерства </a:t>
            </a:r>
            <a:br>
              <a:rPr lang="ru-RU" sz="1400" dirty="0">
                <a:solidFill>
                  <a:srgbClr val="002060"/>
                </a:solidFill>
                <a:latin typeface="PT Sans" panose="020B0604020202020204" charset="-52"/>
                <a:ea typeface="Calibri"/>
                <a:cs typeface="Calibri"/>
                <a:sym typeface="Calibri"/>
              </a:rPr>
            </a:br>
            <a:r>
              <a:rPr lang="ru-RU" sz="1400" dirty="0">
                <a:solidFill>
                  <a:srgbClr val="002060"/>
                </a:solidFill>
                <a:latin typeface="PT Sans" panose="020B0604020202020204" charset="-52"/>
                <a:ea typeface="Calibri"/>
                <a:cs typeface="Calibri"/>
                <a:sym typeface="Calibri"/>
              </a:rPr>
              <a:t>ГК «</a:t>
            </a:r>
            <a:r>
              <a:rPr lang="ru-RU" sz="1400" dirty="0" err="1">
                <a:solidFill>
                  <a:srgbClr val="002060"/>
                </a:solidFill>
                <a:latin typeface="PT Sans" panose="020B0604020202020204" charset="-52"/>
                <a:ea typeface="Calibri"/>
                <a:cs typeface="Calibri"/>
                <a:sym typeface="Calibri"/>
              </a:rPr>
              <a:t>Ростех</a:t>
            </a:r>
            <a:r>
              <a:rPr lang="ru-RU" sz="1400" dirty="0">
                <a:solidFill>
                  <a:srgbClr val="002060"/>
                </a:solidFill>
                <a:latin typeface="PT Sans" panose="020B0604020202020204" charset="-52"/>
                <a:ea typeface="Calibri"/>
                <a:cs typeface="Calibri"/>
                <a:sym typeface="Calibri"/>
              </a:rPr>
              <a:t>»</a:t>
            </a:r>
            <a:endParaRPr lang="en-US" sz="1400" dirty="0">
              <a:solidFill>
                <a:srgbClr val="002060"/>
              </a:solidFill>
              <a:latin typeface="PT Sans" panose="020B0604020202020204" charset="-52"/>
              <a:ea typeface="Calibri"/>
              <a:cs typeface="Calibri"/>
              <a:sym typeface="Calibri"/>
            </a:endParaRPr>
          </a:p>
        </p:txBody>
      </p:sp>
      <p:sp>
        <p:nvSpPr>
          <p:cNvPr id="14" name="Прямоугольник 13">
            <a:extLst>
              <a:ext uri="{FF2B5EF4-FFF2-40B4-BE49-F238E27FC236}">
                <a16:creationId xmlns:a16="http://schemas.microsoft.com/office/drawing/2014/main" id="{F126B9D2-D4B6-417E-AC6B-3966AC4DA3A5}"/>
              </a:ext>
            </a:extLst>
          </p:cNvPr>
          <p:cNvSpPr/>
          <p:nvPr/>
        </p:nvSpPr>
        <p:spPr>
          <a:xfrm>
            <a:off x="7701802" y="3996222"/>
            <a:ext cx="3201344" cy="1371764"/>
          </a:xfrm>
          <a:prstGeom prst="rect">
            <a:avLst/>
          </a:prstGeom>
          <a:solidFill>
            <a:srgbClr val="E0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cs typeface="Calibri"/>
              </a:rPr>
              <a:t>Стратегические сессии </a:t>
            </a:r>
          </a:p>
          <a:p>
            <a:pPr algn="ctr"/>
            <a:r>
              <a:rPr lang="ru-RU" sz="1400" dirty="0">
                <a:solidFill>
                  <a:srgbClr val="002060"/>
                </a:solidFill>
                <a:latin typeface="PT Sans" panose="020B0604020202020204" charset="-52"/>
                <a:cs typeface="Calibri"/>
              </a:rPr>
              <a:t>для участников НОЦ: </a:t>
            </a:r>
          </a:p>
          <a:p>
            <a:pPr algn="ctr"/>
            <a:r>
              <a:rPr lang="ru-RU" sz="1400" dirty="0">
                <a:solidFill>
                  <a:srgbClr val="002060"/>
                </a:solidFill>
                <a:latin typeface="PT Sans" panose="020B0604020202020204" charset="-52"/>
                <a:cs typeface="Calibri"/>
              </a:rPr>
              <a:t>планы деятельности, </a:t>
            </a:r>
          </a:p>
          <a:p>
            <a:pPr algn="ctr"/>
            <a:r>
              <a:rPr lang="ru-RU" sz="1400" dirty="0">
                <a:solidFill>
                  <a:srgbClr val="002060"/>
                </a:solidFill>
                <a:latin typeface="PT Sans" panose="020B0604020202020204" charset="-52"/>
                <a:cs typeface="Calibri"/>
              </a:rPr>
              <a:t>проектные консорциумы, </a:t>
            </a:r>
          </a:p>
          <a:p>
            <a:pPr algn="ctr"/>
            <a:r>
              <a:rPr lang="ru-RU" sz="1400" dirty="0">
                <a:solidFill>
                  <a:srgbClr val="002060"/>
                </a:solidFill>
                <a:latin typeface="PT Sans" panose="020B0604020202020204" charset="-52"/>
                <a:cs typeface="Calibri"/>
              </a:rPr>
              <a:t>принципы и условия взаимодействия</a:t>
            </a:r>
          </a:p>
        </p:txBody>
      </p:sp>
      <p:sp>
        <p:nvSpPr>
          <p:cNvPr id="15" name="Прямоугольник 14">
            <a:extLst>
              <a:ext uri="{FF2B5EF4-FFF2-40B4-BE49-F238E27FC236}">
                <a16:creationId xmlns:a16="http://schemas.microsoft.com/office/drawing/2014/main" id="{92B79FAF-174A-478C-8D3E-9F7DE56337A3}"/>
              </a:ext>
            </a:extLst>
          </p:cNvPr>
          <p:cNvSpPr/>
          <p:nvPr/>
        </p:nvSpPr>
        <p:spPr>
          <a:xfrm>
            <a:off x="1073888" y="5549606"/>
            <a:ext cx="9835117" cy="656717"/>
          </a:xfrm>
          <a:prstGeom prst="rect">
            <a:avLst/>
          </a:prstGeom>
          <a:solidFill>
            <a:srgbClr val="E0E7F6"/>
          </a:solidFill>
          <a:ln>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2060"/>
                </a:solidFill>
                <a:latin typeface="PT Sans" panose="020B0604020202020204" charset="-52"/>
                <a:ea typeface="Calibri"/>
                <a:cs typeface="Calibri"/>
                <a:sym typeface="Calibri"/>
              </a:rPr>
              <a:t>Расширение направлений международного сотрудничества: Республика Беларусь, Аргентина, Финляндия и </a:t>
            </a:r>
            <a:r>
              <a:rPr lang="ru-RU" sz="1400" dirty="0" err="1">
                <a:solidFill>
                  <a:srgbClr val="002060"/>
                </a:solidFill>
                <a:latin typeface="PT Sans" panose="020B0604020202020204" charset="-52"/>
                <a:ea typeface="Calibri"/>
                <a:cs typeface="Calibri"/>
                <a:sym typeface="Calibri"/>
              </a:rPr>
              <a:t>др</a:t>
            </a:r>
            <a:r>
              <a:rPr lang="en-US" sz="1400" dirty="0">
                <a:solidFill>
                  <a:srgbClr val="002060"/>
                </a:solidFill>
                <a:latin typeface="PT Sans" panose="020B0604020202020204" charset="-52"/>
                <a:ea typeface="Calibri"/>
                <a:cs typeface="Calibri"/>
                <a:sym typeface="Calibri"/>
              </a:rPr>
              <a:t>.</a:t>
            </a:r>
            <a:endParaRPr lang="ru-RU" sz="1400" dirty="0">
              <a:solidFill>
                <a:srgbClr val="002060"/>
              </a:solidFill>
              <a:latin typeface="PT Sans" panose="020B0604020202020204" charset="-52"/>
              <a:ea typeface="Calibri"/>
              <a:cs typeface="Calibri"/>
              <a:sym typeface="Calibri"/>
            </a:endParaRPr>
          </a:p>
        </p:txBody>
      </p:sp>
      <p:pic>
        <p:nvPicPr>
          <p:cNvPr id="3" name="Рисунок 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7047" t="2411" r="35940" b="70400"/>
          <a:stretch/>
        </p:blipFill>
        <p:spPr>
          <a:xfrm>
            <a:off x="6689692" y="2513768"/>
            <a:ext cx="857485" cy="811313"/>
          </a:xfrm>
          <a:prstGeom prst="rect">
            <a:avLst/>
          </a:prstGeom>
        </p:spPr>
      </p:pic>
      <p:pic>
        <p:nvPicPr>
          <p:cNvPr id="16" name="Рисунок 15"/>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4655" t="37399" r="71241" b="36516"/>
          <a:stretch/>
        </p:blipFill>
        <p:spPr>
          <a:xfrm>
            <a:off x="3615771" y="753978"/>
            <a:ext cx="856800" cy="871573"/>
          </a:xfrm>
          <a:prstGeom prst="rect">
            <a:avLst/>
          </a:prstGeom>
        </p:spPr>
      </p:pic>
      <p:pic>
        <p:nvPicPr>
          <p:cNvPr id="17" name="Рисунок 1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748" t="2359" r="69448" b="69346"/>
          <a:stretch/>
        </p:blipFill>
        <p:spPr>
          <a:xfrm>
            <a:off x="10422480" y="1562470"/>
            <a:ext cx="856800" cy="850159"/>
          </a:xfrm>
          <a:prstGeom prst="rect">
            <a:avLst/>
          </a:prstGeom>
        </p:spPr>
      </p:pic>
      <p:pic>
        <p:nvPicPr>
          <p:cNvPr id="18" name="Рисунок 1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7863" t="68813" r="36787" b="3534"/>
          <a:stretch/>
        </p:blipFill>
        <p:spPr>
          <a:xfrm>
            <a:off x="3929556" y="3254871"/>
            <a:ext cx="737553" cy="756268"/>
          </a:xfrm>
          <a:prstGeom prst="rect">
            <a:avLst/>
          </a:prstGeom>
        </p:spPr>
      </p:pic>
      <p:pic>
        <p:nvPicPr>
          <p:cNvPr id="19" name="Рисунок 18"/>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8289" t="70516"/>
          <a:stretch/>
        </p:blipFill>
        <p:spPr>
          <a:xfrm>
            <a:off x="3763696" y="4807275"/>
            <a:ext cx="856800" cy="748844"/>
          </a:xfrm>
          <a:prstGeom prst="rect">
            <a:avLst/>
          </a:prstGeom>
        </p:spPr>
      </p:pic>
      <p:pic>
        <p:nvPicPr>
          <p:cNvPr id="20" name="Рисунок 1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1146" t="301" r="3919" b="70962"/>
          <a:stretch/>
        </p:blipFill>
        <p:spPr>
          <a:xfrm>
            <a:off x="10507160" y="4226422"/>
            <a:ext cx="856800" cy="928200"/>
          </a:xfrm>
          <a:prstGeom prst="rect">
            <a:avLst/>
          </a:prstGeom>
        </p:spPr>
      </p:pic>
      <p:pic>
        <p:nvPicPr>
          <p:cNvPr id="21" name="Рисунок 20"/>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1680" t="37927" r="7956" b="36652"/>
          <a:stretch/>
        </p:blipFill>
        <p:spPr>
          <a:xfrm>
            <a:off x="7068613" y="4774690"/>
            <a:ext cx="633189" cy="743028"/>
          </a:xfrm>
          <a:prstGeom prst="rect">
            <a:avLst/>
          </a:prstGeom>
        </p:spPr>
      </p:pic>
      <p:pic>
        <p:nvPicPr>
          <p:cNvPr id="22" name="Рисунок 21"/>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5063" t="72357" r="68755" b="5095"/>
          <a:stretch/>
        </p:blipFill>
        <p:spPr>
          <a:xfrm>
            <a:off x="10507160" y="3217577"/>
            <a:ext cx="856800" cy="693600"/>
          </a:xfrm>
          <a:prstGeom prst="rect">
            <a:avLst/>
          </a:prstGeom>
        </p:spPr>
      </p:pic>
      <p:pic>
        <p:nvPicPr>
          <p:cNvPr id="7" name="Рисунок 6"/>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70502" t="69729" r="2069"/>
          <a:stretch/>
        </p:blipFill>
        <p:spPr>
          <a:xfrm>
            <a:off x="6764424" y="799034"/>
            <a:ext cx="856800" cy="888848"/>
          </a:xfrm>
          <a:prstGeom prst="rect">
            <a:avLst/>
          </a:prstGeom>
        </p:spPr>
      </p:pic>
    </p:spTree>
    <p:extLst>
      <p:ext uri="{BB962C8B-B14F-4D97-AF65-F5344CB8AC3E}">
        <p14:creationId xmlns:p14="http://schemas.microsoft.com/office/powerpoint/2010/main" val="306869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F6EB53-C422-4B45-8173-FC07B262AD90}"/>
              </a:ext>
            </a:extLst>
          </p:cNvPr>
          <p:cNvSpPr>
            <a:spLocks noGrp="1"/>
          </p:cNvSpPr>
          <p:nvPr>
            <p:ph type="ctrTitle"/>
          </p:nvPr>
        </p:nvSpPr>
        <p:spPr>
          <a:xfrm>
            <a:off x="1709194" y="2175140"/>
            <a:ext cx="9144000" cy="1717041"/>
          </a:xfrm>
        </p:spPr>
        <p:txBody>
          <a:bodyPr anchor="ctr">
            <a:normAutofit/>
          </a:bodyPr>
          <a:lstStyle/>
          <a:p>
            <a:pPr>
              <a:lnSpc>
                <a:spcPct val="150000"/>
              </a:lnSpc>
            </a:pPr>
            <a:r>
              <a:rPr lang="ru-RU" sz="3600" b="1" dirty="0">
                <a:solidFill>
                  <a:schemeClr val="bg1"/>
                </a:solidFill>
                <a:latin typeface="PT Sans" panose="020B0503020203020204" pitchFamily="34" charset="-52"/>
              </a:rPr>
              <a:t>«Инженерия будущего»</a:t>
            </a:r>
            <a:br>
              <a:rPr lang="ru-RU" sz="3600" b="1" dirty="0">
                <a:solidFill>
                  <a:schemeClr val="bg1"/>
                </a:solidFill>
                <a:latin typeface="PT Sans" panose="020B0503020203020204" pitchFamily="34" charset="-52"/>
              </a:rPr>
            </a:br>
            <a:r>
              <a:rPr lang="ru-RU" sz="2000" b="1" dirty="0">
                <a:solidFill>
                  <a:schemeClr val="bg1"/>
                </a:solidFill>
                <a:latin typeface="PT Sans" panose="020B0503020203020204" pitchFamily="34" charset="-52"/>
              </a:rPr>
              <a:t>научно-образовательный центр мирового уровня</a:t>
            </a:r>
          </a:p>
        </p:txBody>
      </p:sp>
      <p:sp>
        <p:nvSpPr>
          <p:cNvPr id="3" name="Подзаголовок 2">
            <a:extLst>
              <a:ext uri="{FF2B5EF4-FFF2-40B4-BE49-F238E27FC236}">
                <a16:creationId xmlns:a16="http://schemas.microsoft.com/office/drawing/2014/main" id="{D0FF130E-0216-453D-80FF-166F5E5ABC23}"/>
              </a:ext>
            </a:extLst>
          </p:cNvPr>
          <p:cNvSpPr>
            <a:spLocks noGrp="1"/>
          </p:cNvSpPr>
          <p:nvPr>
            <p:ph type="subTitle" idx="1"/>
          </p:nvPr>
        </p:nvSpPr>
        <p:spPr>
          <a:xfrm>
            <a:off x="1524000" y="3799840"/>
            <a:ext cx="9144000" cy="1178560"/>
          </a:xfrm>
        </p:spPr>
        <p:txBody>
          <a:bodyPr anchor="b">
            <a:normAutofit/>
          </a:bodyPr>
          <a:lstStyle/>
          <a:p>
            <a:pPr algn="ctr"/>
            <a:r>
              <a:rPr lang="ru-RU" sz="1600" dirty="0">
                <a:solidFill>
                  <a:srgbClr val="FFFFFF"/>
                </a:solidFill>
                <a:latin typeface="PT Sans" panose="020B0604020202020204" charset="-52"/>
                <a:ea typeface="Tahoma" panose="020B0604030504040204" pitchFamily="34" charset="0"/>
                <a:cs typeface="Tahoma" panose="020B0604030504040204" pitchFamily="34" charset="0"/>
                <a:sym typeface="PT Sans"/>
              </a:rPr>
              <a:t>Создавая будущее </a:t>
            </a:r>
          </a:p>
          <a:p>
            <a:pPr algn="ctr"/>
            <a:r>
              <a:rPr lang="ru-RU" sz="1600" dirty="0">
                <a:solidFill>
                  <a:srgbClr val="FFFFFF"/>
                </a:solidFill>
                <a:latin typeface="PT Sans" panose="020B0604020202020204" charset="-52"/>
                <a:ea typeface="Tahoma" panose="020B0604030504040204" pitchFamily="34" charset="0"/>
                <a:cs typeface="Tahoma" panose="020B0604030504040204" pitchFamily="34" charset="0"/>
                <a:sym typeface="PT Sans"/>
              </a:rPr>
              <a:t>#</a:t>
            </a:r>
            <a:r>
              <a:rPr lang="en-US" sz="1600" dirty="0" err="1">
                <a:solidFill>
                  <a:srgbClr val="FFFFFF"/>
                </a:solidFill>
                <a:latin typeface="PT Sans" panose="020B0604020202020204" charset="-52"/>
                <a:ea typeface="Tahoma" panose="020B0604030504040204" pitchFamily="34" charset="0"/>
                <a:cs typeface="Tahoma" panose="020B0604030504040204" pitchFamily="34" charset="0"/>
                <a:sym typeface="PT Sans"/>
              </a:rPr>
              <a:t>EngineTheFuture</a:t>
            </a:r>
            <a:endParaRPr lang="en-US" sz="1600" dirty="0">
              <a:solidFill>
                <a:srgbClr val="FFFFFF"/>
              </a:solidFill>
              <a:latin typeface="PT Sans" panose="020B0604020202020204" charset="-52"/>
              <a:ea typeface="Tahoma" panose="020B0604030504040204" pitchFamily="34" charset="0"/>
              <a:cs typeface="Tahoma" panose="020B0604030504040204" pitchFamily="34" charset="0"/>
              <a:sym typeface="PT Sans"/>
            </a:endParaRPr>
          </a:p>
        </p:txBody>
      </p:sp>
    </p:spTree>
    <p:extLst>
      <p:ext uri="{BB962C8B-B14F-4D97-AF65-F5344CB8AC3E}">
        <p14:creationId xmlns:p14="http://schemas.microsoft.com/office/powerpoint/2010/main" val="335524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462405" y="113514"/>
            <a:ext cx="9901555" cy="656717"/>
          </a:xfrm>
        </p:spPr>
        <p:txBody>
          <a:bodyPr anchor="t">
            <a:noAutofit/>
          </a:bodyPr>
          <a:lstStyle/>
          <a:p>
            <a:pPr algn="ctr"/>
            <a:r>
              <a:rPr lang="ru-RU" sz="2400" b="1" dirty="0">
                <a:latin typeface="PT Sans" panose="020B0503020203020204" pitchFamily="34" charset="-52"/>
              </a:rPr>
              <a:t>Направления деятельности </a:t>
            </a:r>
            <a:br>
              <a:rPr lang="ru-RU" sz="2400" b="1" dirty="0">
                <a:latin typeface="PT Sans" panose="020B0503020203020204" pitchFamily="34" charset="-52"/>
              </a:rPr>
            </a:br>
            <a:r>
              <a:rPr lang="ru-RU" sz="2400" b="1" dirty="0">
                <a:latin typeface="PT Sans" panose="020B0503020203020204" pitchFamily="34" charset="-52"/>
              </a:rPr>
              <a:t>НОЦ мирового уровня «Инженерия будущего»</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schemeClr val="bg1"/>
                </a:solidFill>
                <a:latin typeface="PT Sans" panose="020B0503020203020204" pitchFamily="34" charset="-52"/>
              </a:rPr>
              <a:pPr/>
              <a:t>3</a:t>
            </a:fld>
            <a:endParaRPr lang="ru-RU" sz="1800" b="1" dirty="0">
              <a:solidFill>
                <a:schemeClr val="bg1"/>
              </a:solidFill>
              <a:latin typeface="PT Sans" panose="020B0503020203020204" pitchFamily="34" charset="-52"/>
            </a:endParaRPr>
          </a:p>
        </p:txBody>
      </p:sp>
      <p:sp>
        <p:nvSpPr>
          <p:cNvPr id="3" name="Прямоугольник 2"/>
          <p:cNvSpPr/>
          <p:nvPr/>
        </p:nvSpPr>
        <p:spPr>
          <a:xfrm>
            <a:off x="3382901" y="1109326"/>
            <a:ext cx="8723374" cy="400110"/>
          </a:xfrm>
          <a:prstGeom prst="rect">
            <a:avLst/>
          </a:prstGeom>
        </p:spPr>
        <p:txBody>
          <a:bodyPr wrap="square">
            <a:spAutoFit/>
          </a:bodyPr>
          <a:lstStyle/>
          <a:p>
            <a:pPr>
              <a:spcAft>
                <a:spcPts val="1800"/>
              </a:spcAft>
            </a:pPr>
            <a:r>
              <a:rPr lang="ru-RU" sz="2000" b="1" dirty="0">
                <a:solidFill>
                  <a:srgbClr val="002060"/>
                </a:solidFill>
                <a:latin typeface="Arial" panose="020B0604020202020204" pitchFamily="34" charset="0"/>
                <a:cs typeface="Arial" panose="020B0604020202020204" pitchFamily="34" charset="0"/>
              </a:rPr>
              <a:t>ДВИГАТЕЛЬНЫЕ И ТОПЛИВНЫЕ СИСТЕМЫ НОВОГО ПОКОЛЕНИЯ</a:t>
            </a: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81050"/>
            <a:ext cx="3812621" cy="5524500"/>
          </a:xfrm>
          <a:prstGeom prst="rect">
            <a:avLst/>
          </a:prstGeom>
        </p:spPr>
      </p:pic>
      <p:sp>
        <p:nvSpPr>
          <p:cNvPr id="14" name="Прямоугольник 13"/>
          <p:cNvSpPr/>
          <p:nvPr/>
        </p:nvSpPr>
        <p:spPr>
          <a:xfrm>
            <a:off x="1737102" y="2773547"/>
            <a:ext cx="9835138" cy="1200329"/>
          </a:xfrm>
          <a:prstGeom prst="rect">
            <a:avLst/>
          </a:prstGeom>
        </p:spPr>
        <p:txBody>
          <a:bodyPr wrap="square">
            <a:spAutoFit/>
          </a:bodyPr>
          <a:lstStyle/>
          <a:p>
            <a:pPr>
              <a:spcAft>
                <a:spcPts val="1800"/>
              </a:spcAft>
            </a:pPr>
            <a:r>
              <a:rPr lang="ru-RU" b="1" dirty="0">
                <a:solidFill>
                  <a:srgbClr val="002060"/>
                </a:solidFill>
                <a:latin typeface="Arial" panose="020B0604020202020204" pitchFamily="34" charset="0"/>
                <a:cs typeface="Arial" panose="020B0604020202020204" pitchFamily="34" charset="0"/>
              </a:rPr>
              <a:t>ИСКУССТВЕННЫЙ ИНТЕЛЛЕКТ В ИНЖИНИРИНГЕ </a:t>
            </a:r>
            <a:r>
              <a:rPr lang="ru-RU" dirty="0">
                <a:solidFill>
                  <a:srgbClr val="002060"/>
                </a:solidFill>
                <a:latin typeface="Arial" panose="020B0604020202020204" pitchFamily="34" charset="0"/>
                <a:cs typeface="Arial" panose="020B0604020202020204" pitchFamily="34" charset="0"/>
              </a:rPr>
              <a:t>(модели, методы и алгоритмы коллективного интеллекта для решения сложных задач инжиниринга, базы знаний, мультиагентные технологии, цифровые экосистемы и колонии умных вещей, цифровые двойники, интеллект «роя» самоорганизующихся группировок)</a:t>
            </a:r>
          </a:p>
        </p:txBody>
      </p:sp>
      <p:sp>
        <p:nvSpPr>
          <p:cNvPr id="15" name="Прямоугольник 14"/>
          <p:cNvSpPr/>
          <p:nvPr/>
        </p:nvSpPr>
        <p:spPr>
          <a:xfrm>
            <a:off x="2211639" y="1997047"/>
            <a:ext cx="9950385" cy="646331"/>
          </a:xfrm>
          <a:prstGeom prst="rect">
            <a:avLst/>
          </a:prstGeom>
        </p:spPr>
        <p:txBody>
          <a:bodyPr wrap="square">
            <a:spAutoFit/>
          </a:bodyPr>
          <a:lstStyle/>
          <a:p>
            <a:pPr>
              <a:spcAft>
                <a:spcPts val="1800"/>
              </a:spcAft>
            </a:pPr>
            <a:r>
              <a:rPr lang="ru-RU" b="1" dirty="0">
                <a:solidFill>
                  <a:srgbClr val="002060"/>
                </a:solidFill>
                <a:latin typeface="Arial" panose="020B0604020202020204" pitchFamily="34" charset="0"/>
                <a:cs typeface="Arial" panose="020B0604020202020204" pitchFamily="34" charset="0"/>
              </a:rPr>
              <a:t>УМНЫЕ ТРАНСПОРТНЫЕ СИСТЕМЫ </a:t>
            </a:r>
            <a:r>
              <a:rPr lang="ru-RU" dirty="0">
                <a:solidFill>
                  <a:srgbClr val="002060"/>
                </a:solidFill>
                <a:latin typeface="Arial" panose="020B0604020202020204" pitchFamily="34" charset="0"/>
                <a:cs typeface="Arial" panose="020B0604020202020204" pitchFamily="34" charset="0"/>
              </a:rPr>
              <a:t>(цифровые технологии и платформы управления транспортом, беспилотные технологии, умная железная дорога)</a:t>
            </a:r>
          </a:p>
        </p:txBody>
      </p:sp>
      <p:sp>
        <p:nvSpPr>
          <p:cNvPr id="16" name="Прямоугольник 15"/>
          <p:cNvSpPr/>
          <p:nvPr/>
        </p:nvSpPr>
        <p:spPr>
          <a:xfrm>
            <a:off x="2127627" y="4145034"/>
            <a:ext cx="5853590" cy="369332"/>
          </a:xfrm>
          <a:prstGeom prst="rect">
            <a:avLst/>
          </a:prstGeom>
        </p:spPr>
        <p:txBody>
          <a:bodyPr wrap="none">
            <a:spAutoFit/>
          </a:bodyPr>
          <a:lstStyle/>
          <a:p>
            <a:pPr>
              <a:spcAft>
                <a:spcPts val="1800"/>
              </a:spcAft>
            </a:pPr>
            <a:r>
              <a:rPr lang="ru-RU" b="1" dirty="0">
                <a:solidFill>
                  <a:srgbClr val="002060"/>
                </a:solidFill>
                <a:latin typeface="Arial" panose="020B0604020202020204" pitchFamily="34" charset="0"/>
                <a:cs typeface="Arial" panose="020B0604020202020204" pitchFamily="34" charset="0"/>
              </a:rPr>
              <a:t>АЭРОКОСМИЧЕСКИЕ ТЕХНОЛОГИИ И СИСТЕМЫ </a:t>
            </a:r>
          </a:p>
        </p:txBody>
      </p:sp>
      <p:sp>
        <p:nvSpPr>
          <p:cNvPr id="17" name="Прямоугольник 16"/>
          <p:cNvSpPr/>
          <p:nvPr/>
        </p:nvSpPr>
        <p:spPr>
          <a:xfrm>
            <a:off x="3382901" y="4750753"/>
            <a:ext cx="8494139" cy="923330"/>
          </a:xfrm>
          <a:prstGeom prst="rect">
            <a:avLst/>
          </a:prstGeom>
        </p:spPr>
        <p:txBody>
          <a:bodyPr wrap="square">
            <a:spAutoFit/>
          </a:bodyPr>
          <a:lstStyle/>
          <a:p>
            <a:pPr>
              <a:spcAft>
                <a:spcPts val="1800"/>
              </a:spcAft>
            </a:pPr>
            <a:r>
              <a:rPr lang="ru-RU" b="1" dirty="0">
                <a:solidFill>
                  <a:srgbClr val="002060"/>
                </a:solidFill>
                <a:latin typeface="Arial" panose="020B0604020202020204" pitchFamily="34" charset="0"/>
                <a:cs typeface="Arial" panose="020B0604020202020204" pitchFamily="34" charset="0"/>
              </a:rPr>
              <a:t>СЕКТОРЫ НОВЫХ ИНЖЕНЕРНЫХ КОМПЕТЕНЦИЙ </a:t>
            </a:r>
            <a:r>
              <a:rPr lang="ru-RU" dirty="0">
                <a:solidFill>
                  <a:srgbClr val="002060"/>
                </a:solidFill>
                <a:latin typeface="Arial" panose="020B0604020202020204" pitchFamily="34" charset="0"/>
                <a:cs typeface="Arial" panose="020B0604020202020204" pitchFamily="34" charset="0"/>
              </a:rPr>
              <a:t>(новые материалы, инжиниринг живых систем, точная медицина, диагностика, </a:t>
            </a:r>
            <a:r>
              <a:rPr lang="ru-RU" dirty="0" err="1">
                <a:solidFill>
                  <a:srgbClr val="002060"/>
                </a:solidFill>
                <a:latin typeface="Arial" panose="020B0604020202020204" pitchFamily="34" charset="0"/>
                <a:cs typeface="Arial" panose="020B0604020202020204" pitchFamily="34" charset="0"/>
              </a:rPr>
              <a:t>киберфизические</a:t>
            </a:r>
            <a:r>
              <a:rPr lang="ru-RU" dirty="0">
                <a:solidFill>
                  <a:srgbClr val="002060"/>
                </a:solidFill>
                <a:latin typeface="Arial" panose="020B0604020202020204" pitchFamily="34" charset="0"/>
                <a:cs typeface="Arial" panose="020B0604020202020204" pitchFamily="34" charset="0"/>
              </a:rPr>
              <a:t> системы в сельском хозяйстве и проч.)</a:t>
            </a:r>
          </a:p>
        </p:txBody>
      </p:sp>
    </p:spTree>
    <p:extLst>
      <p:ext uri="{BB962C8B-B14F-4D97-AF65-F5344CB8AC3E}">
        <p14:creationId xmlns:p14="http://schemas.microsoft.com/office/powerpoint/2010/main" val="134568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811133" y="0"/>
            <a:ext cx="11380867" cy="965835"/>
          </a:xfrm>
        </p:spPr>
        <p:txBody>
          <a:bodyPr anchor="t">
            <a:normAutofit/>
          </a:bodyPr>
          <a:lstStyle/>
          <a:p>
            <a:pPr algn="ctr"/>
            <a:r>
              <a:rPr lang="ru-RU" sz="2400" b="1" dirty="0">
                <a:latin typeface="PT Sans" panose="020B0503020203020204" pitchFamily="34" charset="-52"/>
              </a:rPr>
              <a:t>Система управления НОЦ мирового уровня «Инженерия будущего»</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63360" y="6465015"/>
            <a:ext cx="1026160" cy="365125"/>
          </a:xfrm>
        </p:spPr>
        <p:txBody>
          <a:bodyPr/>
          <a:lstStyle/>
          <a:p>
            <a:fld id="{3C1822FF-6F83-4E26-93DF-E6DE79D7B39D}" type="slidenum">
              <a:rPr lang="ru-RU" sz="1800" b="1" smtClean="0">
                <a:solidFill>
                  <a:prstClr val="white"/>
                </a:solidFill>
                <a:latin typeface="PT Sans" panose="020B0503020203020204" pitchFamily="34" charset="-52"/>
              </a:rPr>
              <a:pPr/>
              <a:t>4</a:t>
            </a:fld>
            <a:endParaRPr lang="ru-RU" sz="1800" b="1" dirty="0">
              <a:solidFill>
                <a:prstClr val="white"/>
              </a:solidFill>
              <a:latin typeface="PT Sans" panose="020B0503020203020204" pitchFamily="34" charset="-52"/>
            </a:endParaRPr>
          </a:p>
        </p:txBody>
      </p:sp>
      <p:pic>
        <p:nvPicPr>
          <p:cNvPr id="7" name="Google Shape;242;p17">
            <a:extLst>
              <a:ext uri="{FF2B5EF4-FFF2-40B4-BE49-F238E27FC236}">
                <a16:creationId xmlns:a16="http://schemas.microsoft.com/office/drawing/2014/main" id="{F3957BA1-0F6D-41F8-967D-9E0AB62439BC}"/>
              </a:ext>
            </a:extLst>
          </p:cNvPr>
          <p:cNvPicPr preferRelativeResize="0"/>
          <p:nvPr/>
        </p:nvPicPr>
        <p:blipFill rotWithShape="1">
          <a:blip r:embed="rId3" cstate="print">
            <a:alphaModFix/>
          </a:blip>
          <a:srcRect/>
          <a:stretch/>
        </p:blipFill>
        <p:spPr>
          <a:xfrm>
            <a:off x="5451105" y="537273"/>
            <a:ext cx="525289" cy="573357"/>
          </a:xfrm>
          <a:prstGeom prst="rect">
            <a:avLst/>
          </a:prstGeom>
          <a:noFill/>
          <a:ln>
            <a:noFill/>
          </a:ln>
        </p:spPr>
      </p:pic>
      <p:pic>
        <p:nvPicPr>
          <p:cNvPr id="8" name="Google Shape;243;p17">
            <a:extLst>
              <a:ext uri="{FF2B5EF4-FFF2-40B4-BE49-F238E27FC236}">
                <a16:creationId xmlns:a16="http://schemas.microsoft.com/office/drawing/2014/main" id="{B9B9EE29-F47C-47C3-9192-044DA8E58A03}"/>
              </a:ext>
            </a:extLst>
          </p:cNvPr>
          <p:cNvPicPr preferRelativeResize="0"/>
          <p:nvPr/>
        </p:nvPicPr>
        <p:blipFill rotWithShape="1">
          <a:blip r:embed="rId4" cstate="print">
            <a:alphaModFix/>
          </a:blip>
          <a:srcRect/>
          <a:stretch/>
        </p:blipFill>
        <p:spPr>
          <a:xfrm>
            <a:off x="4544263" y="559757"/>
            <a:ext cx="603329" cy="573354"/>
          </a:xfrm>
          <a:prstGeom prst="rect">
            <a:avLst/>
          </a:prstGeom>
          <a:noFill/>
          <a:ln>
            <a:noFill/>
          </a:ln>
        </p:spPr>
      </p:pic>
      <p:pic>
        <p:nvPicPr>
          <p:cNvPr id="9" name="Google Shape;244;p17">
            <a:extLst>
              <a:ext uri="{FF2B5EF4-FFF2-40B4-BE49-F238E27FC236}">
                <a16:creationId xmlns:a16="http://schemas.microsoft.com/office/drawing/2014/main" id="{AF44479E-9658-4612-9846-B2F060CD7DB6}"/>
              </a:ext>
            </a:extLst>
          </p:cNvPr>
          <p:cNvPicPr preferRelativeResize="0"/>
          <p:nvPr/>
        </p:nvPicPr>
        <p:blipFill rotWithShape="1">
          <a:blip r:embed="rId5" cstate="print">
            <a:alphaModFix/>
          </a:blip>
          <a:srcRect/>
          <a:stretch/>
        </p:blipFill>
        <p:spPr>
          <a:xfrm>
            <a:off x="6294231" y="537273"/>
            <a:ext cx="432657" cy="573361"/>
          </a:xfrm>
          <a:prstGeom prst="rect">
            <a:avLst/>
          </a:prstGeom>
          <a:noFill/>
          <a:ln>
            <a:noFill/>
          </a:ln>
        </p:spPr>
      </p:pic>
      <p:pic>
        <p:nvPicPr>
          <p:cNvPr id="10" name="Google Shape;245;p17">
            <a:extLst>
              <a:ext uri="{FF2B5EF4-FFF2-40B4-BE49-F238E27FC236}">
                <a16:creationId xmlns:a16="http://schemas.microsoft.com/office/drawing/2014/main" id="{2DD9ABC5-78D0-4690-B850-93CDD6D3A39F}"/>
              </a:ext>
            </a:extLst>
          </p:cNvPr>
          <p:cNvPicPr preferRelativeResize="0"/>
          <p:nvPr/>
        </p:nvPicPr>
        <p:blipFill rotWithShape="1">
          <a:blip r:embed="rId6" cstate="print">
            <a:alphaModFix/>
          </a:blip>
          <a:srcRect/>
          <a:stretch/>
        </p:blipFill>
        <p:spPr>
          <a:xfrm>
            <a:off x="7035463" y="575680"/>
            <a:ext cx="498758" cy="566166"/>
          </a:xfrm>
          <a:prstGeom prst="rect">
            <a:avLst/>
          </a:prstGeom>
          <a:noFill/>
          <a:ln>
            <a:noFill/>
          </a:ln>
        </p:spPr>
      </p:pic>
      <p:pic>
        <p:nvPicPr>
          <p:cNvPr id="11" name="Google Shape;246;p17">
            <a:extLst>
              <a:ext uri="{FF2B5EF4-FFF2-40B4-BE49-F238E27FC236}">
                <a16:creationId xmlns:a16="http://schemas.microsoft.com/office/drawing/2014/main" id="{8989CFC3-75F5-40E4-84EB-25C06577E212}"/>
              </a:ext>
            </a:extLst>
          </p:cNvPr>
          <p:cNvPicPr preferRelativeResize="0"/>
          <p:nvPr/>
        </p:nvPicPr>
        <p:blipFill rotWithShape="1">
          <a:blip r:embed="rId7" cstate="print">
            <a:alphaModFix/>
          </a:blip>
          <a:srcRect/>
          <a:stretch/>
        </p:blipFill>
        <p:spPr>
          <a:xfrm>
            <a:off x="7807222" y="552481"/>
            <a:ext cx="498758" cy="612563"/>
          </a:xfrm>
          <a:prstGeom prst="rect">
            <a:avLst/>
          </a:prstGeom>
          <a:noFill/>
          <a:ln>
            <a:noFill/>
          </a:ln>
        </p:spPr>
      </p:pic>
      <p:sp>
        <p:nvSpPr>
          <p:cNvPr id="12" name="Google Shape;247;p17">
            <a:extLst>
              <a:ext uri="{FF2B5EF4-FFF2-40B4-BE49-F238E27FC236}">
                <a16:creationId xmlns:a16="http://schemas.microsoft.com/office/drawing/2014/main" id="{E6F11678-9F16-4C5A-AA59-053D4550AA01}"/>
              </a:ext>
            </a:extLst>
          </p:cNvPr>
          <p:cNvSpPr/>
          <p:nvPr/>
        </p:nvSpPr>
        <p:spPr>
          <a:xfrm>
            <a:off x="3956063" y="1257874"/>
            <a:ext cx="3694500" cy="3042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68569" tIns="34275" rIns="68569" bIns="34275" anchor="ctr" anchorCtr="0">
            <a:noAutofit/>
          </a:bodyPr>
          <a:lstStyle/>
          <a:p>
            <a:pPr algn="ctr">
              <a:buSzPts val="1200"/>
            </a:pPr>
            <a:r>
              <a:rPr lang="ru-RU" sz="1600" b="1" dirty="0">
                <a:solidFill>
                  <a:srgbClr val="FFFFFF"/>
                </a:solidFill>
                <a:latin typeface="PT Sans" panose="020B0604020202020204" charset="-52"/>
                <a:ea typeface="Calibri"/>
                <a:cs typeface="Calibri"/>
                <a:sym typeface="Calibri"/>
              </a:rPr>
              <a:t>Наблюдательный совет</a:t>
            </a:r>
            <a:endParaRPr sz="1600" b="1" dirty="0">
              <a:solidFill>
                <a:srgbClr val="FFFFFF"/>
              </a:solidFill>
              <a:latin typeface="PT Sans" panose="020B0604020202020204" charset="-52"/>
              <a:ea typeface="Calibri"/>
              <a:cs typeface="Calibri"/>
              <a:sym typeface="Calibri"/>
            </a:endParaRPr>
          </a:p>
        </p:txBody>
      </p:sp>
      <p:sp>
        <p:nvSpPr>
          <p:cNvPr id="14" name="Google Shape;249;p17">
            <a:extLst>
              <a:ext uri="{FF2B5EF4-FFF2-40B4-BE49-F238E27FC236}">
                <a16:creationId xmlns:a16="http://schemas.microsoft.com/office/drawing/2014/main" id="{746BAD81-D524-48DC-BECF-F52D27D5B8B9}"/>
              </a:ext>
            </a:extLst>
          </p:cNvPr>
          <p:cNvSpPr txBox="1"/>
          <p:nvPr/>
        </p:nvSpPr>
        <p:spPr>
          <a:xfrm>
            <a:off x="139534" y="3057085"/>
            <a:ext cx="3226494" cy="555551"/>
          </a:xfrm>
          <a:prstGeom prst="rect">
            <a:avLst/>
          </a:prstGeom>
          <a:solidFill>
            <a:srgbClr val="5B9BD5"/>
          </a:solidFill>
          <a:ln>
            <a:noFill/>
          </a:ln>
        </p:spPr>
        <p:txBody>
          <a:bodyPr spcFirstLastPara="1" wrap="square" lIns="68569" tIns="68569" rIns="68569" bIns="68569" anchor="ctr" anchorCtr="0">
            <a:noAutofit/>
          </a:bodyPr>
          <a:lstStyle/>
          <a:p>
            <a:pPr algn="ctr">
              <a:buSzPts val="1200"/>
            </a:pPr>
            <a:r>
              <a:rPr lang="ru-RU" sz="1600" b="1" dirty="0">
                <a:solidFill>
                  <a:srgbClr val="002060"/>
                </a:solidFill>
                <a:latin typeface="PT Sans" panose="020B0604020202020204" charset="-52"/>
                <a:ea typeface="Calibri"/>
                <a:cs typeface="Calibri"/>
                <a:sym typeface="Calibri"/>
              </a:rPr>
              <a:t>Международный </a:t>
            </a:r>
            <a:endParaRPr sz="1600" b="1" dirty="0">
              <a:solidFill>
                <a:srgbClr val="002060"/>
              </a:solidFill>
              <a:latin typeface="PT Sans" panose="020B0604020202020204" charset="-52"/>
              <a:ea typeface="Calibri"/>
              <a:cs typeface="Calibri"/>
              <a:sym typeface="Calibri"/>
            </a:endParaRPr>
          </a:p>
          <a:p>
            <a:pPr algn="ctr">
              <a:buSzPts val="1200"/>
            </a:pPr>
            <a:r>
              <a:rPr lang="ru-RU" sz="1600" b="1" dirty="0">
                <a:solidFill>
                  <a:srgbClr val="002060"/>
                </a:solidFill>
                <a:latin typeface="PT Sans" panose="020B0604020202020204" charset="-52"/>
                <a:ea typeface="Calibri"/>
                <a:cs typeface="Calibri"/>
                <a:sym typeface="Calibri"/>
              </a:rPr>
              <a:t>экспертный совет</a:t>
            </a:r>
            <a:endParaRPr sz="1600" b="1" dirty="0">
              <a:solidFill>
                <a:srgbClr val="002060"/>
              </a:solidFill>
              <a:latin typeface="PT Sans" panose="020B0604020202020204" charset="-52"/>
              <a:ea typeface="Calibri"/>
              <a:cs typeface="Calibri"/>
              <a:sym typeface="Calibri"/>
            </a:endParaRPr>
          </a:p>
        </p:txBody>
      </p:sp>
      <p:sp>
        <p:nvSpPr>
          <p:cNvPr id="20" name="Google Shape;255;p17">
            <a:extLst>
              <a:ext uri="{FF2B5EF4-FFF2-40B4-BE49-F238E27FC236}">
                <a16:creationId xmlns:a16="http://schemas.microsoft.com/office/drawing/2014/main" id="{2DB219FF-A102-459B-B8AA-EBE61F2F0C4D}"/>
              </a:ext>
            </a:extLst>
          </p:cNvPr>
          <p:cNvSpPr txBox="1"/>
          <p:nvPr/>
        </p:nvSpPr>
        <p:spPr>
          <a:xfrm>
            <a:off x="8441189" y="3305395"/>
            <a:ext cx="3499017" cy="643628"/>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2000" b="1" dirty="0">
                <a:solidFill>
                  <a:srgbClr val="002060"/>
                </a:solidFill>
                <a:latin typeface="PT Sans" panose="020B0604020202020204" charset="-52"/>
                <a:ea typeface="Calibri"/>
                <a:cs typeface="Calibri"/>
                <a:sym typeface="Calibri"/>
              </a:rPr>
              <a:t>Управляющий совет</a:t>
            </a:r>
          </a:p>
          <a:p>
            <a:pPr algn="ctr">
              <a:buSzPts val="1200"/>
            </a:pPr>
            <a:r>
              <a:rPr lang="ru-RU" sz="1400" b="1" dirty="0">
                <a:solidFill>
                  <a:srgbClr val="002060"/>
                </a:solidFill>
                <a:latin typeface="PT Sans" panose="020B0604020202020204" charset="-52"/>
                <a:ea typeface="Calibri"/>
                <a:cs typeface="Calibri"/>
                <a:sym typeface="Calibri"/>
              </a:rPr>
              <a:t>формируется наблюдательным советом</a:t>
            </a:r>
          </a:p>
        </p:txBody>
      </p:sp>
      <p:sp>
        <p:nvSpPr>
          <p:cNvPr id="22" name="Google Shape;257;p17">
            <a:extLst>
              <a:ext uri="{FF2B5EF4-FFF2-40B4-BE49-F238E27FC236}">
                <a16:creationId xmlns:a16="http://schemas.microsoft.com/office/drawing/2014/main" id="{01CE4AF0-CFCB-4CD5-A983-81170A1F8BCB}"/>
              </a:ext>
            </a:extLst>
          </p:cNvPr>
          <p:cNvSpPr txBox="1"/>
          <p:nvPr/>
        </p:nvSpPr>
        <p:spPr>
          <a:xfrm>
            <a:off x="8158393" y="4736090"/>
            <a:ext cx="3846247" cy="569626"/>
          </a:xfrm>
          <a:prstGeom prst="rect">
            <a:avLst/>
          </a:prstGeom>
          <a:solidFill>
            <a:srgbClr val="FFFFFF"/>
          </a:solidFill>
          <a:ln>
            <a:noFill/>
          </a:ln>
        </p:spPr>
        <p:txBody>
          <a:bodyPr spcFirstLastPara="1" wrap="square" lIns="68569" tIns="68569" rIns="68569" bIns="68569" anchor="ctr" anchorCtr="0">
            <a:noAutofit/>
          </a:bodyPr>
          <a:lstStyle/>
          <a:p>
            <a:pPr algn="ctr">
              <a:buSzPts val="1200"/>
            </a:pPr>
            <a:r>
              <a:rPr lang="ru-RU" sz="1300" dirty="0">
                <a:solidFill>
                  <a:srgbClr val="002060"/>
                </a:solidFill>
                <a:latin typeface="PT Sans" panose="020B0604020202020204" charset="-52"/>
                <a:ea typeface="Calibri"/>
                <a:cs typeface="Calibri"/>
                <a:sym typeface="Calibri"/>
              </a:rPr>
              <a:t>Состав: сотрудники образовательных, научных организаций и индустриальных партнеров – участников НОЦ</a:t>
            </a:r>
            <a:endParaRPr sz="1300" dirty="0">
              <a:solidFill>
                <a:srgbClr val="002060"/>
              </a:solidFill>
              <a:latin typeface="PT Sans" panose="020B0604020202020204" charset="-52"/>
              <a:ea typeface="Calibri"/>
              <a:cs typeface="Calibri"/>
              <a:sym typeface="Calibri"/>
            </a:endParaRPr>
          </a:p>
        </p:txBody>
      </p:sp>
      <p:sp>
        <p:nvSpPr>
          <p:cNvPr id="25" name="Google Shape;260;p17">
            <a:extLst>
              <a:ext uri="{FF2B5EF4-FFF2-40B4-BE49-F238E27FC236}">
                <a16:creationId xmlns:a16="http://schemas.microsoft.com/office/drawing/2014/main" id="{288DE22B-28C6-401A-8C44-7ABFB65EAB11}"/>
              </a:ext>
            </a:extLst>
          </p:cNvPr>
          <p:cNvSpPr txBox="1"/>
          <p:nvPr/>
        </p:nvSpPr>
        <p:spPr>
          <a:xfrm>
            <a:off x="206192" y="4846241"/>
            <a:ext cx="2962221" cy="984020"/>
          </a:xfrm>
          <a:prstGeom prst="rect">
            <a:avLst/>
          </a:prstGeom>
          <a:solidFill>
            <a:srgbClr val="E0E7F6"/>
          </a:solidFill>
          <a:ln>
            <a:noFill/>
          </a:ln>
        </p:spPr>
        <p:txBody>
          <a:bodyPr spcFirstLastPara="1" wrap="square" lIns="68569" tIns="68569" rIns="68569" bIns="68569" anchor="ctr" anchorCtr="0">
            <a:noAutofit/>
          </a:bodyPr>
          <a:lstStyle>
            <a:defPPr>
              <a:defRPr lang="ru-RU"/>
            </a:defPPr>
            <a:lvl1pPr algn="ctr">
              <a:buSzPts val="1200"/>
              <a:defRPr sz="1600" b="1">
                <a:solidFill>
                  <a:srgbClr val="002060"/>
                </a:solidFill>
                <a:latin typeface="PT Sans" panose="020B0604020202020204" charset="-52"/>
                <a:ea typeface="Calibri"/>
                <a:cs typeface="Calibri"/>
              </a:defRPr>
            </a:lvl1pPr>
          </a:lstStyle>
          <a:p>
            <a:r>
              <a:rPr lang="ru-RU" dirty="0">
                <a:sym typeface="Calibri"/>
              </a:rPr>
              <a:t>Научный совет</a:t>
            </a:r>
          </a:p>
          <a:p>
            <a:r>
              <a:rPr lang="ru-RU" dirty="0">
                <a:sym typeface="Calibri"/>
              </a:rPr>
              <a:t> </a:t>
            </a:r>
            <a:r>
              <a:rPr lang="ru-RU" sz="1400" b="0" dirty="0">
                <a:sym typeface="Calibri"/>
              </a:rPr>
              <a:t>созывается решением управляющей компании</a:t>
            </a:r>
            <a:endParaRPr sz="1400" b="0" dirty="0">
              <a:sym typeface="Calibri"/>
            </a:endParaRPr>
          </a:p>
        </p:txBody>
      </p:sp>
      <p:sp>
        <p:nvSpPr>
          <p:cNvPr id="27" name="Google Shape;262;p17">
            <a:extLst>
              <a:ext uri="{FF2B5EF4-FFF2-40B4-BE49-F238E27FC236}">
                <a16:creationId xmlns:a16="http://schemas.microsoft.com/office/drawing/2014/main" id="{E16B1E8B-C047-4E66-9958-89DF606D2F80}"/>
              </a:ext>
            </a:extLst>
          </p:cNvPr>
          <p:cNvSpPr txBox="1"/>
          <p:nvPr/>
        </p:nvSpPr>
        <p:spPr>
          <a:xfrm>
            <a:off x="165056" y="5928274"/>
            <a:ext cx="3672493" cy="447362"/>
          </a:xfrm>
          <a:prstGeom prst="rect">
            <a:avLst/>
          </a:prstGeom>
          <a:solidFill>
            <a:srgbClr val="FFFFFF"/>
          </a:solidFill>
          <a:ln>
            <a:noFill/>
          </a:ln>
        </p:spPr>
        <p:txBody>
          <a:bodyPr spcFirstLastPara="1" wrap="square" lIns="68569" tIns="68569" rIns="68569" bIns="68569" anchor="ctr" anchorCtr="0">
            <a:noAutofit/>
          </a:bodyPr>
          <a:lstStyle>
            <a:defPPr>
              <a:defRPr lang="ru-RU"/>
            </a:defPPr>
            <a:lvl1pPr>
              <a:buSzPts val="1200"/>
              <a:defRPr sz="1200">
                <a:solidFill>
                  <a:srgbClr val="002060"/>
                </a:solidFill>
                <a:latin typeface="PT Sans" panose="020B0604020202020204" charset="-52"/>
                <a:ea typeface="Calibri"/>
                <a:cs typeface="Calibri"/>
              </a:defRPr>
            </a:lvl1pPr>
          </a:lstStyle>
          <a:p>
            <a:r>
              <a:rPr lang="ru-RU" dirty="0">
                <a:sym typeface="Calibri"/>
              </a:rPr>
              <a:t>Состав: ректоры, президенты университетов – участников НОЦ</a:t>
            </a:r>
            <a:endParaRPr dirty="0">
              <a:sym typeface="Calibri"/>
            </a:endParaRPr>
          </a:p>
        </p:txBody>
      </p:sp>
      <p:sp>
        <p:nvSpPr>
          <p:cNvPr id="29" name="Google Shape;264;p17">
            <a:extLst>
              <a:ext uri="{FF2B5EF4-FFF2-40B4-BE49-F238E27FC236}">
                <a16:creationId xmlns:a16="http://schemas.microsoft.com/office/drawing/2014/main" id="{9E8C7488-03A1-4A08-8E06-B726C449334C}"/>
              </a:ext>
            </a:extLst>
          </p:cNvPr>
          <p:cNvSpPr txBox="1"/>
          <p:nvPr/>
        </p:nvSpPr>
        <p:spPr>
          <a:xfrm>
            <a:off x="3743127" y="3659027"/>
            <a:ext cx="4142528" cy="817361"/>
          </a:xfrm>
          <a:prstGeom prst="rect">
            <a:avLst/>
          </a:prstGeom>
          <a:solidFill>
            <a:srgbClr val="5B9BD5"/>
          </a:solidFill>
          <a:ln>
            <a:noFill/>
          </a:ln>
        </p:spPr>
        <p:txBody>
          <a:bodyPr spcFirstLastPara="1" wrap="square" lIns="68569" tIns="68569" rIns="68569" bIns="68569" anchor="ctr" anchorCtr="0">
            <a:noAutofit/>
          </a:bodyPr>
          <a:lstStyle/>
          <a:p>
            <a:pPr algn="ctr">
              <a:buSzPts val="1200"/>
            </a:pPr>
            <a:r>
              <a:rPr lang="ru-RU" sz="1700" b="1" dirty="0">
                <a:solidFill>
                  <a:srgbClr val="002060"/>
                </a:solidFill>
                <a:latin typeface="PT Sans" panose="020B0604020202020204" charset="-52"/>
                <a:ea typeface="Calibri"/>
                <a:cs typeface="Calibri"/>
                <a:sym typeface="Calibri"/>
              </a:rPr>
              <a:t>Управляющая компания – </a:t>
            </a:r>
            <a:endParaRPr lang="ru-RU" sz="1700" b="1" dirty="0">
              <a:solidFill>
                <a:prstClr val="black"/>
              </a:solidFill>
              <a:latin typeface="PT Sans" panose="020B0604020202020204" charset="-52"/>
              <a:ea typeface="Calibri"/>
              <a:cs typeface="Calibri"/>
              <a:sym typeface="Calibri"/>
            </a:endParaRPr>
          </a:p>
          <a:p>
            <a:pPr algn="ctr">
              <a:buSzPts val="1200"/>
            </a:pPr>
            <a:r>
              <a:rPr lang="ru-RU" sz="1700" b="1" dirty="0">
                <a:solidFill>
                  <a:srgbClr val="002060"/>
                </a:solidFill>
                <a:latin typeface="PT Sans" panose="020B0604020202020204" charset="-52"/>
                <a:ea typeface="Calibri"/>
                <a:cs typeface="Calibri"/>
                <a:sym typeface="Calibri"/>
              </a:rPr>
              <a:t>АНО «Институт регионального развития»</a:t>
            </a:r>
          </a:p>
        </p:txBody>
      </p:sp>
      <p:sp>
        <p:nvSpPr>
          <p:cNvPr id="32" name="Google Shape;267;p17">
            <a:extLst>
              <a:ext uri="{FF2B5EF4-FFF2-40B4-BE49-F238E27FC236}">
                <a16:creationId xmlns:a16="http://schemas.microsoft.com/office/drawing/2014/main" id="{51E07CD7-8CDB-4CB0-9501-EF07D303B11F}"/>
              </a:ext>
            </a:extLst>
          </p:cNvPr>
          <p:cNvSpPr txBox="1"/>
          <p:nvPr/>
        </p:nvSpPr>
        <p:spPr>
          <a:xfrm>
            <a:off x="3798980" y="1690123"/>
            <a:ext cx="4094360" cy="363056"/>
          </a:xfrm>
          <a:prstGeom prst="rect">
            <a:avLst/>
          </a:prstGeom>
          <a:noFill/>
          <a:ln>
            <a:noFill/>
          </a:ln>
        </p:spPr>
        <p:txBody>
          <a:bodyPr spcFirstLastPara="1" wrap="square" lIns="68569" tIns="68569" rIns="68569" bIns="68569" anchor="ctr" anchorCtr="0">
            <a:noAutofit/>
          </a:bodyPr>
          <a:lstStyle/>
          <a:p>
            <a:pPr algn="ctr">
              <a:buSzPts val="1200"/>
            </a:pPr>
            <a:r>
              <a:rPr lang="ru-RU" sz="1300" dirty="0">
                <a:solidFill>
                  <a:srgbClr val="002060"/>
                </a:solidFill>
                <a:latin typeface="PT Sans" panose="020B0604020202020204" charset="-52"/>
                <a:ea typeface="Calibri"/>
                <a:cs typeface="Calibri"/>
                <a:sym typeface="Calibri"/>
              </a:rPr>
              <a:t>Состав: Губернаторы, топ-менеджмент индустриальных партнеров, академическое сообщество, руководство институтов развития</a:t>
            </a:r>
            <a:endParaRPr sz="1300" dirty="0">
              <a:solidFill>
                <a:srgbClr val="002060"/>
              </a:solidFill>
              <a:latin typeface="PT Sans" panose="020B0604020202020204" charset="-52"/>
              <a:ea typeface="Calibri"/>
              <a:cs typeface="Calibri"/>
              <a:sym typeface="Calibri"/>
            </a:endParaRPr>
          </a:p>
        </p:txBody>
      </p:sp>
      <p:sp>
        <p:nvSpPr>
          <p:cNvPr id="34" name="Google Shape;269;p17">
            <a:extLst>
              <a:ext uri="{FF2B5EF4-FFF2-40B4-BE49-F238E27FC236}">
                <a16:creationId xmlns:a16="http://schemas.microsoft.com/office/drawing/2014/main" id="{5740D768-48DA-4A86-B297-A622F90246DA}"/>
              </a:ext>
            </a:extLst>
          </p:cNvPr>
          <p:cNvSpPr/>
          <p:nvPr/>
        </p:nvSpPr>
        <p:spPr>
          <a:xfrm rot="-5400000">
            <a:off x="5487972" y="3048146"/>
            <a:ext cx="766928" cy="50552"/>
          </a:xfrm>
          <a:prstGeom prst="rightArrow">
            <a:avLst>
              <a:gd name="adj1" fmla="val 50000"/>
              <a:gd name="adj2" fmla="val 50000"/>
            </a:avLst>
          </a:prstGeom>
          <a:solidFill>
            <a:srgbClr val="002060"/>
          </a:solidFill>
          <a:ln w="38100"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00">
              <a:solidFill>
                <a:prstClr val="black"/>
              </a:solidFill>
              <a:latin typeface="PT Sans" panose="020B0604020202020204" charset="-52"/>
              <a:ea typeface="PT Sans"/>
              <a:cs typeface="PT Sans"/>
              <a:sym typeface="PT Sans"/>
            </a:endParaRPr>
          </a:p>
        </p:txBody>
      </p:sp>
      <p:sp>
        <p:nvSpPr>
          <p:cNvPr id="35" name="Google Shape;270;p17">
            <a:extLst>
              <a:ext uri="{FF2B5EF4-FFF2-40B4-BE49-F238E27FC236}">
                <a16:creationId xmlns:a16="http://schemas.microsoft.com/office/drawing/2014/main" id="{904D788C-8F2B-4590-826D-E0DC1983C192}"/>
              </a:ext>
            </a:extLst>
          </p:cNvPr>
          <p:cNvSpPr txBox="1"/>
          <p:nvPr/>
        </p:nvSpPr>
        <p:spPr>
          <a:xfrm>
            <a:off x="8600405" y="5416749"/>
            <a:ext cx="2962221" cy="447362"/>
          </a:xfrm>
          <a:prstGeom prst="rect">
            <a:avLst/>
          </a:prstGeom>
          <a:solidFill>
            <a:srgbClr val="E1F7FF"/>
          </a:solidFill>
          <a:ln>
            <a:noFill/>
          </a:ln>
        </p:spPr>
        <p:txBody>
          <a:bodyPr spcFirstLastPara="1" wrap="square" lIns="68569" tIns="68569" rIns="68569" bIns="68569" anchor="ctr" anchorCtr="0">
            <a:noAutofit/>
          </a:bodyPr>
          <a:lstStyle/>
          <a:p>
            <a:pPr algn="ctr">
              <a:buSzPts val="1200"/>
            </a:pPr>
            <a:r>
              <a:rPr lang="ru-RU" b="1" dirty="0">
                <a:solidFill>
                  <a:srgbClr val="002060"/>
                </a:solidFill>
                <a:latin typeface="PT Sans" panose="020B0604020202020204" charset="-52"/>
                <a:ea typeface="Calibri"/>
                <a:cs typeface="Calibri"/>
                <a:sym typeface="Calibri"/>
              </a:rPr>
              <a:t>Комитеты НОЦ</a:t>
            </a:r>
          </a:p>
        </p:txBody>
      </p:sp>
      <p:sp>
        <p:nvSpPr>
          <p:cNvPr id="55" name="Google Shape;241;p17">
            <a:extLst>
              <a:ext uri="{FF2B5EF4-FFF2-40B4-BE49-F238E27FC236}">
                <a16:creationId xmlns:a16="http://schemas.microsoft.com/office/drawing/2014/main" id="{B1BDABFC-F7DC-4490-81C5-FD455CD87927}"/>
              </a:ext>
            </a:extLst>
          </p:cNvPr>
          <p:cNvSpPr txBox="1"/>
          <p:nvPr/>
        </p:nvSpPr>
        <p:spPr>
          <a:xfrm>
            <a:off x="136040" y="1962364"/>
            <a:ext cx="3306845" cy="970824"/>
          </a:xfrm>
          <a:prstGeom prst="rect">
            <a:avLst/>
          </a:prstGeom>
          <a:solidFill>
            <a:schemeClr val="bg1">
              <a:lumMod val="95000"/>
            </a:schemeClr>
          </a:solidFill>
          <a:ln>
            <a:noFill/>
          </a:ln>
        </p:spPr>
        <p:txBody>
          <a:bodyPr spcFirstLastPara="1" wrap="square" lIns="68569" tIns="68569" rIns="68569" bIns="68569" anchor="t" anchorCtr="0">
            <a:noAutofit/>
          </a:bodyPr>
          <a:lstStyle/>
          <a:p>
            <a:pPr>
              <a:buSzPts val="1200"/>
            </a:pPr>
            <a:r>
              <a:rPr lang="ru-RU" sz="1000" dirty="0">
                <a:solidFill>
                  <a:schemeClr val="bg2">
                    <a:lumMod val="10000"/>
                  </a:schemeClr>
                </a:solidFill>
                <a:latin typeface="PT Sans" panose="020B0604020202020204" charset="-52"/>
                <a:ea typeface="Calibri"/>
                <a:cs typeface="Calibri"/>
                <a:sym typeface="Calibri"/>
              </a:rPr>
              <a:t>Компетенция: принятие  решений по развитию НОЦ </a:t>
            </a:r>
            <a:br>
              <a:rPr lang="ru-RU" sz="1000" dirty="0">
                <a:solidFill>
                  <a:schemeClr val="bg2">
                    <a:lumMod val="10000"/>
                  </a:schemeClr>
                </a:solidFill>
                <a:latin typeface="PT Sans" panose="020B0604020202020204" charset="-52"/>
                <a:ea typeface="Calibri"/>
                <a:cs typeface="Calibri"/>
                <a:sym typeface="Calibri"/>
              </a:rPr>
            </a:br>
            <a:r>
              <a:rPr lang="ru-RU" sz="1000" dirty="0">
                <a:solidFill>
                  <a:schemeClr val="bg2">
                    <a:lumMod val="10000"/>
                  </a:schemeClr>
                </a:solidFill>
                <a:latin typeface="PT Sans" panose="020B0604020202020204" charset="-52"/>
                <a:ea typeface="Calibri"/>
                <a:cs typeface="Calibri"/>
                <a:sym typeface="Calibri"/>
              </a:rPr>
              <a:t>по вопросам, которые относятся к исключительной компетенции глав регионов-</a:t>
            </a:r>
            <a:r>
              <a:rPr lang="ru-RU" sz="1000" dirty="0" err="1">
                <a:solidFill>
                  <a:schemeClr val="bg2">
                    <a:lumMod val="10000"/>
                  </a:schemeClr>
                </a:solidFill>
                <a:latin typeface="PT Sans" panose="020B0604020202020204" charset="-52"/>
                <a:ea typeface="Calibri"/>
                <a:cs typeface="Calibri"/>
                <a:sym typeface="Calibri"/>
              </a:rPr>
              <a:t>соинициаторов</a:t>
            </a:r>
            <a:r>
              <a:rPr lang="ru-RU" sz="1000" dirty="0">
                <a:solidFill>
                  <a:schemeClr val="bg2">
                    <a:lumMod val="10000"/>
                  </a:schemeClr>
                </a:solidFill>
                <a:latin typeface="PT Sans" panose="020B0604020202020204" charset="-52"/>
                <a:ea typeface="Calibri"/>
                <a:cs typeface="Calibri"/>
                <a:sym typeface="Calibri"/>
              </a:rPr>
              <a:t>. </a:t>
            </a:r>
          </a:p>
          <a:p>
            <a:pPr>
              <a:buSzPts val="1200"/>
            </a:pPr>
            <a:r>
              <a:rPr lang="ru-RU" sz="1000" dirty="0">
                <a:solidFill>
                  <a:schemeClr val="bg2">
                    <a:lumMod val="10000"/>
                  </a:schemeClr>
                </a:solidFill>
                <a:latin typeface="PT Sans" panose="020B0604020202020204" charset="-52"/>
                <a:ea typeface="Calibri"/>
                <a:cs typeface="Calibri"/>
                <a:sym typeface="Calibri"/>
              </a:rPr>
              <a:t>Наградная политика - создание Фонда Глав Регионов – премии лауреатов (стимулирующие выплаты)</a:t>
            </a:r>
            <a:endParaRPr sz="1000" dirty="0">
              <a:solidFill>
                <a:schemeClr val="bg2">
                  <a:lumMod val="10000"/>
                </a:schemeClr>
              </a:solidFill>
              <a:latin typeface="PT Sans" panose="020B0604020202020204" charset="-52"/>
              <a:ea typeface="Calibri"/>
              <a:cs typeface="Calibri"/>
              <a:sym typeface="Calibri"/>
            </a:endParaRPr>
          </a:p>
        </p:txBody>
      </p:sp>
      <p:sp>
        <p:nvSpPr>
          <p:cNvPr id="57" name="Google Shape;249;p17">
            <a:extLst>
              <a:ext uri="{FF2B5EF4-FFF2-40B4-BE49-F238E27FC236}">
                <a16:creationId xmlns:a16="http://schemas.microsoft.com/office/drawing/2014/main" id="{92DA4776-DC4A-4B73-A345-CD241ACA9D69}"/>
              </a:ext>
            </a:extLst>
          </p:cNvPr>
          <p:cNvSpPr txBox="1"/>
          <p:nvPr/>
        </p:nvSpPr>
        <p:spPr>
          <a:xfrm>
            <a:off x="306238" y="1146592"/>
            <a:ext cx="3115954" cy="343456"/>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Совет Глав регионов</a:t>
            </a:r>
            <a:endParaRPr sz="1600" b="1" dirty="0">
              <a:solidFill>
                <a:schemeClr val="bg2">
                  <a:lumMod val="10000"/>
                </a:schemeClr>
              </a:solidFill>
              <a:latin typeface="PT Sans" panose="020B0604020202020204" charset="-52"/>
              <a:ea typeface="Calibri"/>
              <a:cs typeface="Calibri"/>
              <a:sym typeface="Calibri"/>
            </a:endParaRPr>
          </a:p>
        </p:txBody>
      </p:sp>
      <p:sp>
        <p:nvSpPr>
          <p:cNvPr id="65" name="Google Shape;241;p17">
            <a:extLst>
              <a:ext uri="{FF2B5EF4-FFF2-40B4-BE49-F238E27FC236}">
                <a16:creationId xmlns:a16="http://schemas.microsoft.com/office/drawing/2014/main" id="{6BE3BAF3-3C99-40F6-9073-9A26563F5CE7}"/>
              </a:ext>
            </a:extLst>
          </p:cNvPr>
          <p:cNvSpPr txBox="1"/>
          <p:nvPr/>
        </p:nvSpPr>
        <p:spPr>
          <a:xfrm>
            <a:off x="8472117" y="2430761"/>
            <a:ext cx="3528099" cy="774775"/>
          </a:xfrm>
          <a:prstGeom prst="rect">
            <a:avLst/>
          </a:prstGeom>
          <a:solidFill>
            <a:schemeClr val="bg1">
              <a:lumMod val="95000"/>
            </a:schemeClr>
          </a:solidFill>
          <a:ln>
            <a:noFill/>
          </a:ln>
        </p:spPr>
        <p:txBody>
          <a:bodyPr spcFirstLastPara="1" wrap="square" lIns="68569" tIns="68569" rIns="68569" bIns="68569" anchor="t" anchorCtr="0">
            <a:noAutofit/>
          </a:bodyPr>
          <a:lstStyle/>
          <a:p>
            <a:pPr>
              <a:buSzPts val="1200"/>
            </a:pPr>
            <a:r>
              <a:rPr lang="ru-RU" sz="1050" dirty="0">
                <a:solidFill>
                  <a:schemeClr val="bg2">
                    <a:lumMod val="10000"/>
                  </a:schemeClr>
                </a:solidFill>
                <a:latin typeface="PT Sans" panose="020B0604020202020204" charset="-52"/>
                <a:ea typeface="Calibri"/>
                <a:cs typeface="Calibri"/>
                <a:sym typeface="Calibri"/>
              </a:rPr>
              <a:t>Компетенция: решения  вопросов, относящихся к подведомственности органов исполнительной власти в части поддержки науки, инноваций и ученых, укрепление межрегиональных связей</a:t>
            </a:r>
            <a:endParaRPr sz="1050" dirty="0">
              <a:solidFill>
                <a:schemeClr val="bg2">
                  <a:lumMod val="10000"/>
                </a:schemeClr>
              </a:solidFill>
              <a:latin typeface="PT Sans" panose="020B0604020202020204" charset="-52"/>
              <a:ea typeface="Calibri"/>
              <a:cs typeface="Calibri"/>
              <a:sym typeface="Calibri"/>
            </a:endParaRPr>
          </a:p>
        </p:txBody>
      </p:sp>
      <p:sp>
        <p:nvSpPr>
          <p:cNvPr id="66" name="Google Shape;249;p17">
            <a:extLst>
              <a:ext uri="{FF2B5EF4-FFF2-40B4-BE49-F238E27FC236}">
                <a16:creationId xmlns:a16="http://schemas.microsoft.com/office/drawing/2014/main" id="{7286C1CA-FE70-467D-9406-25ED1174FACB}"/>
              </a:ext>
            </a:extLst>
          </p:cNvPr>
          <p:cNvSpPr txBox="1"/>
          <p:nvPr/>
        </p:nvSpPr>
        <p:spPr>
          <a:xfrm>
            <a:off x="8356897" y="1056785"/>
            <a:ext cx="3583309" cy="345705"/>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Совет Регионов</a:t>
            </a:r>
            <a:endParaRPr sz="1600" b="1" dirty="0">
              <a:solidFill>
                <a:schemeClr val="bg2">
                  <a:lumMod val="10000"/>
                </a:schemeClr>
              </a:solidFill>
              <a:latin typeface="PT Sans" panose="020B0604020202020204" charset="-52"/>
              <a:ea typeface="Calibri"/>
              <a:cs typeface="Calibri"/>
              <a:sym typeface="Calibri"/>
            </a:endParaRPr>
          </a:p>
        </p:txBody>
      </p:sp>
      <p:pic>
        <p:nvPicPr>
          <p:cNvPr id="1026" name="Picture 2" descr="Герб Чувашской Республики — Википедия">
            <a:extLst>
              <a:ext uri="{FF2B5EF4-FFF2-40B4-BE49-F238E27FC236}">
                <a16:creationId xmlns:a16="http://schemas.microsoft.com/office/drawing/2014/main" id="{9F986E1C-27D7-43ED-9F2E-E628FEC6B7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3795" y="530594"/>
            <a:ext cx="603329" cy="6088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779430" y="2136784"/>
            <a:ext cx="4106225" cy="461665"/>
          </a:xfrm>
          <a:prstGeom prst="rect">
            <a:avLst/>
          </a:prstGeom>
          <a:noFill/>
        </p:spPr>
        <p:txBody>
          <a:bodyPr wrap="square" rtlCol="0">
            <a:spAutoFit/>
          </a:bodyPr>
          <a:lstStyle/>
          <a:p>
            <a:pPr algn="ctr"/>
            <a:r>
              <a:rPr lang="ru-RU" sz="1200" b="1" dirty="0">
                <a:solidFill>
                  <a:schemeClr val="tx1">
                    <a:lumMod val="75000"/>
                    <a:lumOff val="25000"/>
                  </a:schemeClr>
                </a:solidFill>
                <a:latin typeface="PT Sans" panose="020B0604020202020204" charset="-52"/>
                <a:ea typeface="Calibri"/>
                <a:cs typeface="Calibri"/>
                <a:sym typeface="Calibri"/>
              </a:rPr>
              <a:t>Председатель</a:t>
            </a:r>
            <a:r>
              <a:rPr lang="ru-RU" sz="1200" b="1" dirty="0">
                <a:solidFill>
                  <a:schemeClr val="tx1">
                    <a:lumMod val="75000"/>
                    <a:lumOff val="25000"/>
                  </a:schemeClr>
                </a:solidFill>
              </a:rPr>
              <a:t> </a:t>
            </a:r>
            <a:r>
              <a:rPr lang="ru-RU" sz="1200" b="1" dirty="0">
                <a:solidFill>
                  <a:schemeClr val="tx1">
                    <a:lumMod val="75000"/>
                    <a:lumOff val="25000"/>
                  </a:schemeClr>
                </a:solidFill>
                <a:latin typeface="PT Sans" panose="020B0604020202020204" charset="-52"/>
                <a:ea typeface="Calibri"/>
                <a:cs typeface="Calibri"/>
                <a:sym typeface="Calibri"/>
              </a:rPr>
              <a:t>– Азаров Д.И., </a:t>
            </a:r>
          </a:p>
          <a:p>
            <a:pPr algn="ctr"/>
            <a:r>
              <a:rPr lang="ru-RU" sz="1200" b="1" dirty="0">
                <a:solidFill>
                  <a:schemeClr val="tx1">
                    <a:lumMod val="75000"/>
                    <a:lumOff val="25000"/>
                  </a:schemeClr>
                </a:solidFill>
                <a:latin typeface="PT Sans" panose="020B0604020202020204" charset="-52"/>
                <a:ea typeface="Calibri"/>
                <a:cs typeface="Calibri"/>
                <a:sym typeface="Calibri"/>
              </a:rPr>
              <a:t>Губернатор Самарской области</a:t>
            </a:r>
          </a:p>
        </p:txBody>
      </p:sp>
      <p:sp>
        <p:nvSpPr>
          <p:cNvPr id="36" name="TextBox 35"/>
          <p:cNvSpPr txBox="1"/>
          <p:nvPr/>
        </p:nvSpPr>
        <p:spPr>
          <a:xfrm>
            <a:off x="8216178" y="1441251"/>
            <a:ext cx="4013157" cy="1015663"/>
          </a:xfrm>
          <a:prstGeom prst="rect">
            <a:avLst/>
          </a:prstGeom>
          <a:noFill/>
        </p:spPr>
        <p:txBody>
          <a:bodyPr wrap="square" rtlCol="0">
            <a:spAutoFit/>
          </a:bodyPr>
          <a:lstStyle/>
          <a:p>
            <a:r>
              <a:rPr lang="ru-RU" sz="1000" b="1" dirty="0">
                <a:solidFill>
                  <a:schemeClr val="tx1">
                    <a:lumMod val="75000"/>
                    <a:lumOff val="25000"/>
                  </a:schemeClr>
                </a:solidFill>
                <a:latin typeface="PT Sans" panose="020B0604020202020204" charset="-52"/>
                <a:ea typeface="Calibri"/>
                <a:cs typeface="Calibri"/>
                <a:sym typeface="Calibri"/>
              </a:rPr>
              <a:t>Состав: руководители отраслевых региональных органов власти, отвечающих за поддержку и развитие промышленности, науки, инноваций, образования, студенчества и экономики</a:t>
            </a:r>
          </a:p>
          <a:p>
            <a:r>
              <a:rPr lang="ru-RU" sz="1000" b="1" dirty="0">
                <a:solidFill>
                  <a:schemeClr val="tx1">
                    <a:lumMod val="75000"/>
                    <a:lumOff val="25000"/>
                  </a:schemeClr>
                </a:solidFill>
                <a:latin typeface="PT Sans" panose="020B0604020202020204" charset="-52"/>
                <a:ea typeface="Calibri"/>
                <a:cs typeface="Calibri"/>
                <a:sym typeface="Calibri"/>
              </a:rPr>
              <a:t>Председатель: Зампред / Вице-губернатор одного из 6-ти регионов-</a:t>
            </a:r>
            <a:r>
              <a:rPr lang="ru-RU" sz="1000" b="1" dirty="0" err="1">
                <a:solidFill>
                  <a:schemeClr val="tx1">
                    <a:lumMod val="75000"/>
                    <a:lumOff val="25000"/>
                  </a:schemeClr>
                </a:solidFill>
                <a:latin typeface="PT Sans" panose="020B0604020202020204" charset="-52"/>
                <a:ea typeface="Calibri"/>
                <a:cs typeface="Calibri"/>
                <a:sym typeface="Calibri"/>
              </a:rPr>
              <a:t>соинициаторов</a:t>
            </a:r>
            <a:endParaRPr lang="ru-RU" sz="1000" b="1" dirty="0">
              <a:solidFill>
                <a:schemeClr val="tx1">
                  <a:lumMod val="75000"/>
                  <a:lumOff val="25000"/>
                </a:schemeClr>
              </a:solidFill>
              <a:latin typeface="PT Sans" panose="020B0604020202020204" charset="-52"/>
              <a:ea typeface="Calibri"/>
              <a:cs typeface="Calibri"/>
              <a:sym typeface="Calibri"/>
            </a:endParaRPr>
          </a:p>
        </p:txBody>
      </p:sp>
      <p:sp>
        <p:nvSpPr>
          <p:cNvPr id="37" name="TextBox 36"/>
          <p:cNvSpPr txBox="1"/>
          <p:nvPr/>
        </p:nvSpPr>
        <p:spPr>
          <a:xfrm>
            <a:off x="215757" y="1415512"/>
            <a:ext cx="3555702" cy="553998"/>
          </a:xfrm>
          <a:prstGeom prst="rect">
            <a:avLst/>
          </a:prstGeom>
          <a:noFill/>
        </p:spPr>
        <p:txBody>
          <a:bodyPr wrap="square" rtlCol="0">
            <a:spAutoFit/>
          </a:bodyPr>
          <a:lstStyle/>
          <a:p>
            <a:r>
              <a:rPr lang="ru-RU" sz="1000" b="1" dirty="0">
                <a:solidFill>
                  <a:schemeClr val="tx1">
                    <a:lumMod val="75000"/>
                    <a:lumOff val="25000"/>
                  </a:schemeClr>
                </a:solidFill>
                <a:latin typeface="PT Sans" panose="020B0604020202020204" charset="-52"/>
                <a:ea typeface="Calibri"/>
                <a:cs typeface="Calibri"/>
                <a:sym typeface="Calibri"/>
              </a:rPr>
              <a:t>Состав: Главы 6-ти регионов – </a:t>
            </a:r>
            <a:r>
              <a:rPr lang="ru-RU" sz="1000" b="1" dirty="0" err="1">
                <a:solidFill>
                  <a:schemeClr val="tx1">
                    <a:lumMod val="75000"/>
                    <a:lumOff val="25000"/>
                  </a:schemeClr>
                </a:solidFill>
                <a:latin typeface="PT Sans" panose="020B0604020202020204" charset="-52"/>
                <a:ea typeface="Calibri"/>
                <a:cs typeface="Calibri"/>
                <a:sym typeface="Calibri"/>
              </a:rPr>
              <a:t>соинициаторов</a:t>
            </a:r>
            <a:r>
              <a:rPr lang="ru-RU" sz="1000" b="1" dirty="0">
                <a:solidFill>
                  <a:schemeClr val="tx1">
                    <a:lumMod val="75000"/>
                    <a:lumOff val="25000"/>
                  </a:schemeClr>
                </a:solidFill>
                <a:latin typeface="PT Sans" panose="020B0604020202020204" charset="-52"/>
                <a:ea typeface="Calibri"/>
                <a:cs typeface="Calibri"/>
                <a:sym typeface="Calibri"/>
              </a:rPr>
              <a:t> создания НОЦ </a:t>
            </a:r>
          </a:p>
          <a:p>
            <a:r>
              <a:rPr lang="ru-RU" sz="1000" b="1" dirty="0">
                <a:solidFill>
                  <a:schemeClr val="tx1">
                    <a:lumMod val="75000"/>
                    <a:lumOff val="25000"/>
                  </a:schemeClr>
                </a:solidFill>
                <a:latin typeface="PT Sans" panose="020B0604020202020204" charset="-52"/>
                <a:ea typeface="Calibri"/>
                <a:cs typeface="Calibri"/>
                <a:sym typeface="Calibri"/>
              </a:rPr>
              <a:t>Председатель – Глава одного из 6-ти регионов</a:t>
            </a:r>
          </a:p>
        </p:txBody>
      </p:sp>
      <p:sp>
        <p:nvSpPr>
          <p:cNvPr id="39" name="TextBox 38"/>
          <p:cNvSpPr txBox="1"/>
          <p:nvPr/>
        </p:nvSpPr>
        <p:spPr>
          <a:xfrm>
            <a:off x="7885655" y="4018010"/>
            <a:ext cx="4370779" cy="577081"/>
          </a:xfrm>
          <a:prstGeom prst="rect">
            <a:avLst/>
          </a:prstGeom>
          <a:noFill/>
        </p:spPr>
        <p:txBody>
          <a:bodyPr wrap="square" rtlCol="0">
            <a:spAutoFit/>
          </a:bodyPr>
          <a:lstStyle/>
          <a:p>
            <a:pPr algn="ctr"/>
            <a:r>
              <a:rPr lang="ru-RU" sz="1050" b="1" dirty="0">
                <a:solidFill>
                  <a:schemeClr val="tx1">
                    <a:lumMod val="75000"/>
                    <a:lumOff val="25000"/>
                  </a:schemeClr>
                </a:solidFill>
                <a:latin typeface="PT Sans" panose="020B0604020202020204" charset="-52"/>
                <a:ea typeface="Calibri"/>
                <a:cs typeface="Calibri"/>
                <a:sym typeface="Calibri"/>
              </a:rPr>
              <a:t>Сопредседатели:</a:t>
            </a:r>
          </a:p>
          <a:p>
            <a:pPr algn="ctr"/>
            <a:r>
              <a:rPr lang="ru-RU" sz="1050" dirty="0">
                <a:solidFill>
                  <a:schemeClr val="tx1">
                    <a:lumMod val="75000"/>
                    <a:lumOff val="25000"/>
                  </a:schemeClr>
                </a:solidFill>
                <a:latin typeface="PT Sans" panose="020B0604020202020204" charset="-52"/>
                <a:ea typeface="Calibri"/>
                <a:cs typeface="Calibri"/>
                <a:sym typeface="Calibri"/>
              </a:rPr>
              <a:t>Богатырев В.Д. (Самарский ун-т)</a:t>
            </a:r>
          </a:p>
          <a:p>
            <a:pPr algn="ctr"/>
            <a:r>
              <a:rPr lang="ru-RU" sz="1050" dirty="0">
                <a:solidFill>
                  <a:schemeClr val="tx1">
                    <a:lumMod val="75000"/>
                    <a:lumOff val="25000"/>
                  </a:schemeClr>
                </a:solidFill>
                <a:latin typeface="PT Sans" panose="020B0604020202020204" charset="-52"/>
                <a:ea typeface="Calibri"/>
                <a:cs typeface="Calibri"/>
                <a:sym typeface="Calibri"/>
              </a:rPr>
              <a:t>Ярушкина Н.Г. (Ульяновский государственный технический ун-т) </a:t>
            </a:r>
          </a:p>
        </p:txBody>
      </p:sp>
      <p:sp>
        <p:nvSpPr>
          <p:cNvPr id="44" name="Google Shape;241;p17">
            <a:extLst>
              <a:ext uri="{FF2B5EF4-FFF2-40B4-BE49-F238E27FC236}">
                <a16:creationId xmlns:a16="http://schemas.microsoft.com/office/drawing/2014/main" id="{5F31BBA4-6936-4829-BE5F-22E2D0D6ECE8}"/>
              </a:ext>
            </a:extLst>
          </p:cNvPr>
          <p:cNvSpPr txBox="1"/>
          <p:nvPr/>
        </p:nvSpPr>
        <p:spPr>
          <a:xfrm>
            <a:off x="149561" y="3777937"/>
            <a:ext cx="3238706" cy="688485"/>
          </a:xfrm>
          <a:prstGeom prst="rect">
            <a:avLst/>
          </a:prstGeom>
          <a:solidFill>
            <a:srgbClr val="EAF2FA"/>
          </a:solidFill>
          <a:ln>
            <a:noFill/>
          </a:ln>
        </p:spPr>
        <p:txBody>
          <a:bodyPr spcFirstLastPara="1" wrap="square" lIns="68569" tIns="68569" rIns="68569" bIns="68569" anchor="ctr" anchorCtr="0">
            <a:noAutofit/>
          </a:bodyPr>
          <a:lstStyle/>
          <a:p>
            <a:pPr>
              <a:buSzPts val="1200"/>
            </a:pPr>
            <a:r>
              <a:rPr lang="ru-RU" sz="1200" dirty="0">
                <a:solidFill>
                  <a:srgbClr val="002060"/>
                </a:solidFill>
                <a:latin typeface="PT Sans" panose="020B0604020202020204" charset="-52"/>
                <a:ea typeface="Calibri"/>
                <a:cs typeface="Calibri"/>
                <a:sym typeface="Calibri"/>
              </a:rPr>
              <a:t>Состав: ученые с мировым именем</a:t>
            </a:r>
            <a:endParaRPr sz="1200" dirty="0">
              <a:solidFill>
                <a:srgbClr val="002060"/>
              </a:solidFill>
              <a:latin typeface="PT Sans" panose="020B0604020202020204" charset="-52"/>
              <a:ea typeface="Calibri"/>
              <a:cs typeface="Calibri"/>
              <a:sym typeface="Calibri"/>
            </a:endParaRPr>
          </a:p>
          <a:p>
            <a:pPr>
              <a:buSzPts val="1200"/>
            </a:pPr>
            <a:r>
              <a:rPr lang="ru-RU" sz="1200" dirty="0">
                <a:solidFill>
                  <a:srgbClr val="002060"/>
                </a:solidFill>
                <a:latin typeface="PT Sans" panose="020B0604020202020204" charset="-52"/>
                <a:ea typeface="Calibri"/>
                <a:cs typeface="Calibri"/>
                <a:sym typeface="Calibri"/>
              </a:rPr>
              <a:t>(Финляндия, Америка, Бразилия, Германия, Италия, Норвегия и Япония)</a:t>
            </a:r>
            <a:endParaRPr sz="1200" dirty="0">
              <a:solidFill>
                <a:srgbClr val="002060"/>
              </a:solidFill>
              <a:latin typeface="PT Sans" panose="020B0604020202020204" charset="-52"/>
              <a:ea typeface="Calibri"/>
              <a:cs typeface="Calibri"/>
              <a:sym typeface="Calibri"/>
            </a:endParaRPr>
          </a:p>
        </p:txBody>
      </p:sp>
      <p:sp>
        <p:nvSpPr>
          <p:cNvPr id="45" name="Google Shape;266;p17">
            <a:extLst>
              <a:ext uri="{FF2B5EF4-FFF2-40B4-BE49-F238E27FC236}">
                <a16:creationId xmlns:a16="http://schemas.microsoft.com/office/drawing/2014/main" id="{9760FD5E-A2DC-49CD-BE1F-62963C2DFEFF}"/>
              </a:ext>
            </a:extLst>
          </p:cNvPr>
          <p:cNvSpPr txBox="1"/>
          <p:nvPr/>
        </p:nvSpPr>
        <p:spPr>
          <a:xfrm>
            <a:off x="3929384" y="4629018"/>
            <a:ext cx="3721179" cy="1003182"/>
          </a:xfrm>
          <a:prstGeom prst="rect">
            <a:avLst/>
          </a:prstGeom>
          <a:solidFill>
            <a:srgbClr val="EAF2FA"/>
          </a:solidFill>
          <a:ln>
            <a:noFill/>
          </a:ln>
        </p:spPr>
        <p:txBody>
          <a:bodyPr spcFirstLastPara="1" wrap="square" lIns="68569" tIns="68569" rIns="68569" bIns="68569" anchor="ctr" anchorCtr="0">
            <a:noAutofit/>
          </a:bodyPr>
          <a:lstStyle/>
          <a:p>
            <a:pPr algn="ctr">
              <a:buSzPts val="900"/>
            </a:pPr>
            <a:r>
              <a:rPr lang="ru-RU" sz="1200" b="1" dirty="0">
                <a:solidFill>
                  <a:srgbClr val="002060"/>
                </a:solidFill>
                <a:latin typeface="PT Sans" panose="020B0604020202020204" charset="-52"/>
                <a:ea typeface="Calibri"/>
                <a:cs typeface="Calibri"/>
                <a:sym typeface="Calibri"/>
              </a:rPr>
              <a:t>Проектный офис НОЦ, драйвер всех процессов </a:t>
            </a:r>
            <a:br>
              <a:rPr lang="ru-RU" sz="1200" b="1" dirty="0">
                <a:solidFill>
                  <a:srgbClr val="002060"/>
                </a:solidFill>
                <a:latin typeface="PT Sans" panose="020B0604020202020204" charset="-52"/>
                <a:ea typeface="Calibri"/>
                <a:cs typeface="Calibri"/>
                <a:sym typeface="Calibri"/>
              </a:rPr>
            </a:br>
            <a:r>
              <a:rPr lang="ru-RU" sz="1200" dirty="0">
                <a:solidFill>
                  <a:srgbClr val="002060"/>
                </a:solidFill>
                <a:latin typeface="PT Sans" panose="020B0604020202020204" charset="-52"/>
                <a:ea typeface="Calibri"/>
                <a:cs typeface="Calibri"/>
                <a:sym typeface="Calibri"/>
              </a:rPr>
              <a:t>и «</a:t>
            </a:r>
            <a:r>
              <a:rPr lang="ru-RU" sz="1200" b="1" dirty="0">
                <a:solidFill>
                  <a:srgbClr val="002060"/>
                </a:solidFill>
                <a:latin typeface="PT Sans" panose="020B0604020202020204" charset="-52"/>
                <a:ea typeface="Calibri"/>
                <a:cs typeface="Calibri"/>
                <a:sym typeface="Calibri"/>
              </a:rPr>
              <a:t>единое окно</a:t>
            </a:r>
            <a:r>
              <a:rPr lang="ru-RU" sz="1200" dirty="0">
                <a:solidFill>
                  <a:srgbClr val="002060"/>
                </a:solidFill>
                <a:latin typeface="PT Sans" panose="020B0604020202020204" charset="-52"/>
                <a:ea typeface="Calibri"/>
                <a:cs typeface="Calibri"/>
                <a:sym typeface="Calibri"/>
              </a:rPr>
              <a:t>» по всем информационным, правовым, организационным, финансово-экономическим вопросам деятельности НОЦ </a:t>
            </a:r>
            <a:endParaRPr sz="1200" dirty="0">
              <a:solidFill>
                <a:srgbClr val="002060"/>
              </a:solidFill>
              <a:latin typeface="PT Sans" panose="020B0604020202020204" charset="-52"/>
              <a:ea typeface="Calibri"/>
              <a:cs typeface="Calibri"/>
              <a:sym typeface="Calibri"/>
            </a:endParaRPr>
          </a:p>
        </p:txBody>
      </p:sp>
      <p:sp>
        <p:nvSpPr>
          <p:cNvPr id="13" name="Прямоугольник 12"/>
          <p:cNvSpPr/>
          <p:nvPr/>
        </p:nvSpPr>
        <p:spPr>
          <a:xfrm>
            <a:off x="3979604" y="5811026"/>
            <a:ext cx="3620737" cy="523220"/>
          </a:xfrm>
          <a:prstGeom prst="rect">
            <a:avLst/>
          </a:prstGeom>
          <a:solidFill>
            <a:srgbClr val="E1F7FF"/>
          </a:solidFill>
        </p:spPr>
        <p:txBody>
          <a:bodyPr wrap="square">
            <a:spAutoFit/>
          </a:bodyPr>
          <a:lstStyle/>
          <a:p>
            <a:pPr algn="ctr"/>
            <a:r>
              <a:rPr lang="ru-RU" sz="1400" b="1" dirty="0">
                <a:solidFill>
                  <a:srgbClr val="002060"/>
                </a:solidFill>
                <a:latin typeface="PT Sans" panose="020B0604020202020204" charset="-52"/>
                <a:ea typeface="Calibri"/>
                <a:cs typeface="Calibri"/>
              </a:rPr>
              <a:t>Научно-технические советы по направлениям комитетов</a:t>
            </a:r>
            <a:endParaRPr lang="ru-RU" sz="1400" dirty="0"/>
          </a:p>
        </p:txBody>
      </p:sp>
      <p:sp>
        <p:nvSpPr>
          <p:cNvPr id="15" name="Прямоугольник 14"/>
          <p:cNvSpPr/>
          <p:nvPr/>
        </p:nvSpPr>
        <p:spPr>
          <a:xfrm>
            <a:off x="6027646" y="2881274"/>
            <a:ext cx="2088937" cy="553998"/>
          </a:xfrm>
          <a:prstGeom prst="rect">
            <a:avLst/>
          </a:prstGeom>
          <a:solidFill>
            <a:srgbClr val="E1F7FF"/>
          </a:solidFill>
        </p:spPr>
        <p:txBody>
          <a:bodyPr wrap="square">
            <a:spAutoFit/>
          </a:bodyPr>
          <a:lstStyle/>
          <a:p>
            <a:pPr algn="ctr"/>
            <a:r>
              <a:rPr lang="ru-RU" sz="1000" b="1" dirty="0">
                <a:solidFill>
                  <a:srgbClr val="002060"/>
                </a:solidFill>
                <a:latin typeface="PT Sans" panose="020B0604020202020204" charset="-52"/>
                <a:ea typeface="Calibri"/>
                <a:cs typeface="Calibri"/>
              </a:rPr>
              <a:t>Координационный совет </a:t>
            </a:r>
          </a:p>
          <a:p>
            <a:pPr algn="ctr"/>
            <a:r>
              <a:rPr lang="ru-RU" sz="1000" b="1" dirty="0">
                <a:solidFill>
                  <a:srgbClr val="002060"/>
                </a:solidFill>
                <a:latin typeface="PT Sans" panose="020B0604020202020204" charset="-52"/>
                <a:ea typeface="Calibri"/>
                <a:cs typeface="Calibri"/>
              </a:rPr>
              <a:t>по Молодежному НОЦ</a:t>
            </a:r>
          </a:p>
          <a:p>
            <a:pPr algn="ctr"/>
            <a:r>
              <a:rPr lang="ru-RU" sz="1000" b="1" dirty="0">
                <a:solidFill>
                  <a:srgbClr val="002060"/>
                </a:solidFill>
                <a:latin typeface="PT Sans" panose="020B0604020202020204" charset="-52"/>
                <a:cs typeface="Calibri"/>
              </a:rPr>
              <a:t>Председатель: Шмелева Е.В.</a:t>
            </a:r>
            <a:endParaRPr lang="ru-RU" sz="1000" dirty="0"/>
          </a:p>
        </p:txBody>
      </p:sp>
      <p:sp>
        <p:nvSpPr>
          <p:cNvPr id="41" name="Прямоугольник 40"/>
          <p:cNvSpPr/>
          <p:nvPr/>
        </p:nvSpPr>
        <p:spPr>
          <a:xfrm>
            <a:off x="3544234" y="2881274"/>
            <a:ext cx="2093836" cy="707886"/>
          </a:xfrm>
          <a:prstGeom prst="rect">
            <a:avLst/>
          </a:prstGeom>
          <a:solidFill>
            <a:srgbClr val="E1F7FF"/>
          </a:solidFill>
        </p:spPr>
        <p:txBody>
          <a:bodyPr wrap="square">
            <a:spAutoFit/>
          </a:bodyPr>
          <a:lstStyle/>
          <a:p>
            <a:pPr algn="ctr"/>
            <a:r>
              <a:rPr lang="ru-RU" sz="1000" b="1" dirty="0">
                <a:solidFill>
                  <a:srgbClr val="002060"/>
                </a:solidFill>
                <a:latin typeface="PT Sans" panose="020B0604020202020204" charset="-52"/>
                <a:ea typeface="Calibri"/>
                <a:cs typeface="Calibri"/>
              </a:rPr>
              <a:t>Координационный совет </a:t>
            </a:r>
          </a:p>
          <a:p>
            <a:pPr algn="ctr"/>
            <a:r>
              <a:rPr lang="ru-RU" sz="1000" b="1" dirty="0">
                <a:solidFill>
                  <a:srgbClr val="002060"/>
                </a:solidFill>
                <a:latin typeface="PT Sans" panose="020B0604020202020204" charset="-52"/>
                <a:ea typeface="Calibri"/>
                <a:cs typeface="Calibri"/>
              </a:rPr>
              <a:t>по образовательным проектам</a:t>
            </a:r>
          </a:p>
          <a:p>
            <a:pPr algn="ctr"/>
            <a:r>
              <a:rPr lang="ru-RU" sz="1000" b="1" dirty="0">
                <a:solidFill>
                  <a:srgbClr val="002060"/>
                </a:solidFill>
                <a:latin typeface="PT Sans" panose="020B0604020202020204" charset="-52"/>
                <a:cs typeface="Calibri"/>
              </a:rPr>
              <a:t>Председатель: </a:t>
            </a:r>
            <a:r>
              <a:rPr lang="ru-RU" sz="1000" b="1" dirty="0" err="1">
                <a:solidFill>
                  <a:srgbClr val="002060"/>
                </a:solidFill>
                <a:latin typeface="PT Sans" panose="020B0604020202020204" charset="-52"/>
                <a:ea typeface="Calibri"/>
                <a:cs typeface="Calibri"/>
                <a:sym typeface="Calibri"/>
              </a:rPr>
              <a:t>Яныкина</a:t>
            </a:r>
            <a:r>
              <a:rPr lang="ru-RU" sz="1000" b="1" dirty="0">
                <a:solidFill>
                  <a:srgbClr val="002060"/>
                </a:solidFill>
                <a:latin typeface="PT Sans" panose="020B0604020202020204" charset="-52"/>
                <a:ea typeface="Calibri"/>
                <a:cs typeface="Calibri"/>
                <a:sym typeface="Calibri"/>
              </a:rPr>
              <a:t> Н.О.</a:t>
            </a:r>
            <a:endParaRPr lang="ru-RU" sz="1000" b="1" dirty="0">
              <a:solidFill>
                <a:srgbClr val="002060"/>
              </a:solidFill>
            </a:endParaRPr>
          </a:p>
        </p:txBody>
      </p:sp>
      <p:sp>
        <p:nvSpPr>
          <p:cNvPr id="46" name="Google Shape;269;p17">
            <a:extLst>
              <a:ext uri="{FF2B5EF4-FFF2-40B4-BE49-F238E27FC236}">
                <a16:creationId xmlns:a16="http://schemas.microsoft.com/office/drawing/2014/main" id="{50D8BBE9-6255-49C0-9425-9ECE21813A2B}"/>
              </a:ext>
            </a:extLst>
          </p:cNvPr>
          <p:cNvSpPr/>
          <p:nvPr/>
        </p:nvSpPr>
        <p:spPr>
          <a:xfrm rot="-5400000">
            <a:off x="3937646" y="2463153"/>
            <a:ext cx="611163" cy="102742"/>
          </a:xfrm>
          <a:prstGeom prst="rightArrow">
            <a:avLst>
              <a:gd name="adj1" fmla="val 50000"/>
              <a:gd name="adj2" fmla="val 50000"/>
            </a:avLst>
          </a:prstGeom>
          <a:solidFill>
            <a:srgbClr val="002060"/>
          </a:solidFill>
          <a:ln w="38100"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00">
              <a:solidFill>
                <a:prstClr val="black"/>
              </a:solidFill>
              <a:latin typeface="PT Sans" panose="020B0604020202020204" charset="-52"/>
              <a:ea typeface="PT Sans"/>
              <a:cs typeface="PT Sans"/>
              <a:sym typeface="PT Sans"/>
            </a:endParaRPr>
          </a:p>
        </p:txBody>
      </p:sp>
      <p:sp>
        <p:nvSpPr>
          <p:cNvPr id="47" name="Google Shape;269;p17">
            <a:extLst>
              <a:ext uri="{FF2B5EF4-FFF2-40B4-BE49-F238E27FC236}">
                <a16:creationId xmlns:a16="http://schemas.microsoft.com/office/drawing/2014/main" id="{7C073BD3-9B32-4585-8FF2-35BB115B3DC2}"/>
              </a:ext>
            </a:extLst>
          </p:cNvPr>
          <p:cNvSpPr/>
          <p:nvPr/>
        </p:nvSpPr>
        <p:spPr>
          <a:xfrm rot="-5400000" flipV="1">
            <a:off x="6994480" y="2537899"/>
            <a:ext cx="498147" cy="45719"/>
          </a:xfrm>
          <a:prstGeom prst="rightArrow">
            <a:avLst>
              <a:gd name="adj1" fmla="val 50000"/>
              <a:gd name="adj2" fmla="val 50000"/>
            </a:avLst>
          </a:prstGeom>
          <a:solidFill>
            <a:srgbClr val="002060"/>
          </a:solidFill>
          <a:ln w="38100"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00">
              <a:solidFill>
                <a:prstClr val="black"/>
              </a:solidFill>
              <a:latin typeface="PT Sans" panose="020B0604020202020204" charset="-52"/>
              <a:ea typeface="PT Sans"/>
              <a:cs typeface="PT Sans"/>
              <a:sym typeface="PT Sans"/>
            </a:endParaRPr>
          </a:p>
        </p:txBody>
      </p:sp>
      <p:pic>
        <p:nvPicPr>
          <p:cNvPr id="5" name="Рисунок 4">
            <a:extLst>
              <a:ext uri="{FF2B5EF4-FFF2-40B4-BE49-F238E27FC236}">
                <a16:creationId xmlns:a16="http://schemas.microsoft.com/office/drawing/2014/main" id="{83CB2FF6-DDD7-4824-9BD9-071489FC96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192" y="105417"/>
            <a:ext cx="1105036" cy="850452"/>
          </a:xfrm>
          <a:prstGeom prst="rect">
            <a:avLst/>
          </a:prstGeom>
        </p:spPr>
      </p:pic>
      <p:sp>
        <p:nvSpPr>
          <p:cNvPr id="3" name="Стрелка: вправо 2">
            <a:extLst>
              <a:ext uri="{FF2B5EF4-FFF2-40B4-BE49-F238E27FC236}">
                <a16:creationId xmlns:a16="http://schemas.microsoft.com/office/drawing/2014/main" id="{D435B81C-2519-4654-838B-97B9D0521C61}"/>
              </a:ext>
            </a:extLst>
          </p:cNvPr>
          <p:cNvSpPr/>
          <p:nvPr/>
        </p:nvSpPr>
        <p:spPr>
          <a:xfrm rot="14112524">
            <a:off x="7379470" y="2645269"/>
            <a:ext cx="1357397" cy="115878"/>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Google Shape;255;p17">
            <a:extLst>
              <a:ext uri="{FF2B5EF4-FFF2-40B4-BE49-F238E27FC236}">
                <a16:creationId xmlns:a16="http://schemas.microsoft.com/office/drawing/2014/main" id="{EDD4885C-9D9A-4888-8312-3C341A75AFC5}"/>
              </a:ext>
            </a:extLst>
          </p:cNvPr>
          <p:cNvSpPr txBox="1"/>
          <p:nvPr/>
        </p:nvSpPr>
        <p:spPr>
          <a:xfrm>
            <a:off x="8352891" y="6123398"/>
            <a:ext cx="3513762" cy="611312"/>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200" dirty="0">
                <a:solidFill>
                  <a:srgbClr val="002060"/>
                </a:solidFill>
                <a:latin typeface="PT Sans" panose="020B0604020202020204" charset="-52"/>
                <a:ea typeface="Calibri"/>
                <a:cs typeface="Calibri"/>
                <a:sym typeface="Calibri"/>
              </a:rPr>
              <a:t>за формирование и деятельность отвечает </a:t>
            </a:r>
            <a:r>
              <a:rPr lang="ru-RU" sz="1200" b="1" dirty="0">
                <a:solidFill>
                  <a:srgbClr val="002060"/>
                </a:solidFill>
                <a:latin typeface="PT Sans" panose="020B0604020202020204" charset="-52"/>
                <a:ea typeface="Calibri"/>
                <a:cs typeface="Calibri"/>
                <a:sym typeface="Calibri"/>
              </a:rPr>
              <a:t>управляющий совет</a:t>
            </a:r>
          </a:p>
        </p:txBody>
      </p:sp>
      <p:sp>
        <p:nvSpPr>
          <p:cNvPr id="6" name="Стрелка: вправо 5">
            <a:extLst>
              <a:ext uri="{FF2B5EF4-FFF2-40B4-BE49-F238E27FC236}">
                <a16:creationId xmlns:a16="http://schemas.microsoft.com/office/drawing/2014/main" id="{BE5C1442-9E0A-49F5-90D7-9BA76D10D6F7}"/>
              </a:ext>
            </a:extLst>
          </p:cNvPr>
          <p:cNvSpPr/>
          <p:nvPr/>
        </p:nvSpPr>
        <p:spPr>
          <a:xfrm rot="5400000">
            <a:off x="10008301" y="5933543"/>
            <a:ext cx="201960" cy="1628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82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cstate="print"/>
          <a:srcRect l="3512" t="3939" r="2962" b="1617"/>
          <a:stretch/>
        </p:blipFill>
        <p:spPr>
          <a:xfrm>
            <a:off x="1649836" y="842966"/>
            <a:ext cx="8802203" cy="3994847"/>
          </a:xfrm>
          <a:prstGeom prst="rect">
            <a:avLst/>
          </a:prstGeom>
        </p:spPr>
      </p:pic>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39520" y="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5</a:t>
            </a:fld>
            <a:endParaRPr lang="ru-RU" sz="1800" b="1" dirty="0">
              <a:solidFill>
                <a:prstClr val="white"/>
              </a:solidFill>
              <a:latin typeface="PT Sans" panose="020B0503020203020204" pitchFamily="34" charset="-52"/>
            </a:endParaRPr>
          </a:p>
        </p:txBody>
      </p:sp>
    </p:spTree>
    <p:extLst>
      <p:ext uri="{BB962C8B-B14F-4D97-AF65-F5344CB8AC3E}">
        <p14:creationId xmlns:p14="http://schemas.microsoft.com/office/powerpoint/2010/main" val="68920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39520" y="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6</a:t>
            </a:fld>
            <a:endParaRPr lang="ru-RU" sz="1800" b="1" dirty="0">
              <a:solidFill>
                <a:prstClr val="white"/>
              </a:solidFill>
              <a:latin typeface="PT Sans" panose="020B0503020203020204" pitchFamily="34" charset="-52"/>
            </a:endParaRPr>
          </a:p>
        </p:txBody>
      </p:sp>
      <p:pic>
        <p:nvPicPr>
          <p:cNvPr id="5" name="Рисунок 4"/>
          <p:cNvPicPr>
            <a:picLocks noChangeAspect="1"/>
          </p:cNvPicPr>
          <p:nvPr/>
        </p:nvPicPr>
        <p:blipFill rotWithShape="1">
          <a:blip r:embed="rId4" cstate="print"/>
          <a:srcRect t="9692" b="5673"/>
          <a:stretch/>
        </p:blipFill>
        <p:spPr>
          <a:xfrm>
            <a:off x="877736" y="1752599"/>
            <a:ext cx="10545028" cy="3521149"/>
          </a:xfrm>
          <a:prstGeom prst="rect">
            <a:avLst/>
          </a:prstGeom>
        </p:spPr>
      </p:pic>
      <p:sp>
        <p:nvSpPr>
          <p:cNvPr id="6" name="Google Shape;249;p17">
            <a:extLst>
              <a:ext uri="{FF2B5EF4-FFF2-40B4-BE49-F238E27FC236}">
                <a16:creationId xmlns:a16="http://schemas.microsoft.com/office/drawing/2014/main" id="{1306566E-2801-46C5-B382-5B644687D075}"/>
              </a:ext>
            </a:extLst>
          </p:cNvPr>
          <p:cNvSpPr txBox="1"/>
          <p:nvPr/>
        </p:nvSpPr>
        <p:spPr>
          <a:xfrm>
            <a:off x="2033316" y="841952"/>
            <a:ext cx="8233867" cy="707570"/>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Главы регионов-</a:t>
            </a:r>
            <a:r>
              <a:rPr lang="ru-RU" sz="1600" b="1" dirty="0" err="1">
                <a:solidFill>
                  <a:schemeClr val="bg2">
                    <a:lumMod val="10000"/>
                  </a:schemeClr>
                </a:solidFill>
                <a:latin typeface="PT Sans" panose="020B0604020202020204" charset="-52"/>
                <a:ea typeface="Calibri"/>
                <a:cs typeface="Calibri"/>
                <a:sym typeface="Calibri"/>
              </a:rPr>
              <a:t>соинициаторов</a:t>
            </a:r>
            <a:r>
              <a:rPr lang="ru-RU" sz="1600" b="1" dirty="0">
                <a:solidFill>
                  <a:schemeClr val="bg2">
                    <a:lumMod val="10000"/>
                  </a:schemeClr>
                </a:solidFill>
                <a:latin typeface="PT Sans" panose="020B0604020202020204" charset="-52"/>
                <a:ea typeface="Calibri"/>
                <a:cs typeface="Calibri"/>
                <a:sym typeface="Calibri"/>
              </a:rPr>
              <a:t> создания НОЦ</a:t>
            </a:r>
            <a:endParaRPr sz="1600" b="1" dirty="0">
              <a:solidFill>
                <a:schemeClr val="bg2">
                  <a:lumMod val="10000"/>
                </a:schemeClr>
              </a:solidFill>
              <a:latin typeface="PT Sans" panose="020B0604020202020204" charset="-52"/>
              <a:ea typeface="Calibri"/>
              <a:cs typeface="Calibri"/>
              <a:sym typeface="Calibri"/>
            </a:endParaRPr>
          </a:p>
        </p:txBody>
      </p:sp>
    </p:spTree>
    <p:extLst>
      <p:ext uri="{BB962C8B-B14F-4D97-AF65-F5344CB8AC3E}">
        <p14:creationId xmlns:p14="http://schemas.microsoft.com/office/powerpoint/2010/main" val="68920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39520" y="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7</a:t>
            </a:fld>
            <a:endParaRPr lang="ru-RU" sz="1800" b="1" dirty="0">
              <a:solidFill>
                <a:prstClr val="white"/>
              </a:solidFill>
              <a:latin typeface="PT Sans" panose="020B0503020203020204" pitchFamily="34" charset="-52"/>
            </a:endParaRPr>
          </a:p>
        </p:txBody>
      </p:sp>
      <p:sp>
        <p:nvSpPr>
          <p:cNvPr id="7" name="Google Shape;249;p17">
            <a:extLst>
              <a:ext uri="{FF2B5EF4-FFF2-40B4-BE49-F238E27FC236}">
                <a16:creationId xmlns:a16="http://schemas.microsoft.com/office/drawing/2014/main" id="{76DD5DEA-907E-4195-BA09-C7A5CC19A69F}"/>
              </a:ext>
            </a:extLst>
          </p:cNvPr>
          <p:cNvSpPr txBox="1"/>
          <p:nvPr/>
        </p:nvSpPr>
        <p:spPr>
          <a:xfrm>
            <a:off x="1928311" y="847712"/>
            <a:ext cx="8335377" cy="419966"/>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Представители органов государственной власти и институтов развития</a:t>
            </a:r>
            <a:endParaRPr sz="1600" b="1" dirty="0">
              <a:solidFill>
                <a:schemeClr val="bg2">
                  <a:lumMod val="10000"/>
                </a:schemeClr>
              </a:solidFill>
              <a:latin typeface="PT Sans" panose="020B0604020202020204" charset="-52"/>
              <a:ea typeface="Calibri"/>
              <a:cs typeface="Calibri"/>
              <a:sym typeface="Calibri"/>
            </a:endParaRPr>
          </a:p>
        </p:txBody>
      </p:sp>
      <p:pic>
        <p:nvPicPr>
          <p:cNvPr id="8" name="Рисунок 7">
            <a:extLst>
              <a:ext uri="{FF2B5EF4-FFF2-40B4-BE49-F238E27FC236}">
                <a16:creationId xmlns:a16="http://schemas.microsoft.com/office/drawing/2014/main" id="{B6ED1B38-39EC-454D-8905-5B747DA474A2}"/>
              </a:ext>
            </a:extLst>
          </p:cNvPr>
          <p:cNvPicPr>
            <a:picLocks noChangeAspect="1"/>
          </p:cNvPicPr>
          <p:nvPr/>
        </p:nvPicPr>
        <p:blipFill rotWithShape="1">
          <a:blip r:embed="rId4" cstate="print"/>
          <a:srcRect l="51030" r="31956" b="13787"/>
          <a:stretch/>
        </p:blipFill>
        <p:spPr>
          <a:xfrm>
            <a:off x="327046" y="1642841"/>
            <a:ext cx="1700833" cy="4223441"/>
          </a:xfrm>
          <a:prstGeom prst="rect">
            <a:avLst/>
          </a:prstGeom>
        </p:spPr>
      </p:pic>
      <p:pic>
        <p:nvPicPr>
          <p:cNvPr id="9" name="object 22">
            <a:extLst>
              <a:ext uri="{FF2B5EF4-FFF2-40B4-BE49-F238E27FC236}">
                <a16:creationId xmlns:a16="http://schemas.microsoft.com/office/drawing/2014/main" id="{8EC70112-A32B-4A6B-B90F-559B4CF97A39}"/>
              </a:ext>
            </a:extLst>
          </p:cNvPr>
          <p:cNvPicPr/>
          <p:nvPr/>
        </p:nvPicPr>
        <p:blipFill>
          <a:blip r:embed="rId5" cstate="print"/>
          <a:stretch>
            <a:fillRect/>
          </a:stretch>
        </p:blipFill>
        <p:spPr>
          <a:xfrm>
            <a:off x="2300213" y="1855615"/>
            <a:ext cx="1463171" cy="1486604"/>
          </a:xfrm>
          <a:prstGeom prst="rect">
            <a:avLst/>
          </a:prstGeom>
        </p:spPr>
      </p:pic>
      <p:pic>
        <p:nvPicPr>
          <p:cNvPr id="10" name="object 10">
            <a:extLst>
              <a:ext uri="{FF2B5EF4-FFF2-40B4-BE49-F238E27FC236}">
                <a16:creationId xmlns:a16="http://schemas.microsoft.com/office/drawing/2014/main" id="{BFD044ED-DB82-464B-A6C3-58B104C8BCDA}"/>
              </a:ext>
            </a:extLst>
          </p:cNvPr>
          <p:cNvPicPr/>
          <p:nvPr/>
        </p:nvPicPr>
        <p:blipFill>
          <a:blip r:embed="rId6" cstate="print"/>
          <a:stretch>
            <a:fillRect/>
          </a:stretch>
        </p:blipFill>
        <p:spPr>
          <a:xfrm>
            <a:off x="2476301" y="3657220"/>
            <a:ext cx="1110993" cy="419966"/>
          </a:xfrm>
          <a:prstGeom prst="rect">
            <a:avLst/>
          </a:prstGeom>
        </p:spPr>
      </p:pic>
      <p:pic>
        <p:nvPicPr>
          <p:cNvPr id="11" name="object 16">
            <a:extLst>
              <a:ext uri="{FF2B5EF4-FFF2-40B4-BE49-F238E27FC236}">
                <a16:creationId xmlns:a16="http://schemas.microsoft.com/office/drawing/2014/main" id="{D70EC01D-7608-4BD5-86CF-A9C60F10D81A}"/>
              </a:ext>
            </a:extLst>
          </p:cNvPr>
          <p:cNvPicPr/>
          <p:nvPr/>
        </p:nvPicPr>
        <p:blipFill>
          <a:blip r:embed="rId7" cstate="print"/>
          <a:stretch>
            <a:fillRect/>
          </a:stretch>
        </p:blipFill>
        <p:spPr>
          <a:xfrm>
            <a:off x="2300211" y="4447686"/>
            <a:ext cx="1463171" cy="1084876"/>
          </a:xfrm>
          <a:prstGeom prst="rect">
            <a:avLst/>
          </a:prstGeom>
        </p:spPr>
      </p:pic>
      <p:pic>
        <p:nvPicPr>
          <p:cNvPr id="12" name="object 17">
            <a:extLst>
              <a:ext uri="{FF2B5EF4-FFF2-40B4-BE49-F238E27FC236}">
                <a16:creationId xmlns:a16="http://schemas.microsoft.com/office/drawing/2014/main" id="{637FBE6F-20E9-4746-8ABB-06EAE01E5883}"/>
              </a:ext>
            </a:extLst>
          </p:cNvPr>
          <p:cNvPicPr/>
          <p:nvPr/>
        </p:nvPicPr>
        <p:blipFill>
          <a:blip r:embed="rId8" cstate="print"/>
          <a:stretch>
            <a:fillRect/>
          </a:stretch>
        </p:blipFill>
        <p:spPr>
          <a:xfrm>
            <a:off x="2245882" y="5567211"/>
            <a:ext cx="1700833" cy="116870"/>
          </a:xfrm>
          <a:prstGeom prst="rect">
            <a:avLst/>
          </a:prstGeom>
        </p:spPr>
      </p:pic>
      <p:pic>
        <p:nvPicPr>
          <p:cNvPr id="13" name="Рисунок 12">
            <a:extLst>
              <a:ext uri="{FF2B5EF4-FFF2-40B4-BE49-F238E27FC236}">
                <a16:creationId xmlns:a16="http://schemas.microsoft.com/office/drawing/2014/main" id="{E139D059-3142-489C-A77D-913811000556}"/>
              </a:ext>
            </a:extLst>
          </p:cNvPr>
          <p:cNvPicPr>
            <a:picLocks noChangeAspect="1"/>
          </p:cNvPicPr>
          <p:nvPr/>
        </p:nvPicPr>
        <p:blipFill rotWithShape="1">
          <a:blip r:embed="rId4" cstate="print"/>
          <a:srcRect l="20198" t="4078" r="64162" b="28107"/>
          <a:stretch/>
        </p:blipFill>
        <p:spPr>
          <a:xfrm>
            <a:off x="4057485" y="1736450"/>
            <a:ext cx="1807799" cy="3841539"/>
          </a:xfrm>
          <a:prstGeom prst="rect">
            <a:avLst/>
          </a:prstGeom>
        </p:spPr>
      </p:pic>
      <p:pic>
        <p:nvPicPr>
          <p:cNvPr id="14" name="Рисунок 13">
            <a:extLst>
              <a:ext uri="{FF2B5EF4-FFF2-40B4-BE49-F238E27FC236}">
                <a16:creationId xmlns:a16="http://schemas.microsoft.com/office/drawing/2014/main" id="{6D0561F8-C501-4587-B0A0-3E260A462051}"/>
              </a:ext>
            </a:extLst>
          </p:cNvPr>
          <p:cNvPicPr>
            <a:picLocks noChangeAspect="1"/>
          </p:cNvPicPr>
          <p:nvPr/>
        </p:nvPicPr>
        <p:blipFill rotWithShape="1">
          <a:blip r:embed="rId9" cstate="print"/>
          <a:srcRect l="77614" b="24798"/>
          <a:stretch/>
        </p:blipFill>
        <p:spPr>
          <a:xfrm>
            <a:off x="5976054" y="1567454"/>
            <a:ext cx="2203145" cy="3304951"/>
          </a:xfrm>
          <a:prstGeom prst="rect">
            <a:avLst/>
          </a:prstGeom>
        </p:spPr>
      </p:pic>
      <p:pic>
        <p:nvPicPr>
          <p:cNvPr id="15" name="object 23">
            <a:extLst>
              <a:ext uri="{FF2B5EF4-FFF2-40B4-BE49-F238E27FC236}">
                <a16:creationId xmlns:a16="http://schemas.microsoft.com/office/drawing/2014/main" id="{634326CB-5DF0-4BBB-AEC9-F9F543729D9B}"/>
              </a:ext>
            </a:extLst>
          </p:cNvPr>
          <p:cNvPicPr/>
          <p:nvPr/>
        </p:nvPicPr>
        <p:blipFill>
          <a:blip r:embed="rId10" cstate="print"/>
          <a:stretch>
            <a:fillRect/>
          </a:stretch>
        </p:blipFill>
        <p:spPr>
          <a:xfrm>
            <a:off x="10177057" y="1794586"/>
            <a:ext cx="1547890" cy="1608661"/>
          </a:xfrm>
          <a:prstGeom prst="rect">
            <a:avLst/>
          </a:prstGeom>
        </p:spPr>
      </p:pic>
      <p:pic>
        <p:nvPicPr>
          <p:cNvPr id="16" name="object 12">
            <a:extLst>
              <a:ext uri="{FF2B5EF4-FFF2-40B4-BE49-F238E27FC236}">
                <a16:creationId xmlns:a16="http://schemas.microsoft.com/office/drawing/2014/main" id="{3FC604E5-7520-4C55-B511-728091280DAD}"/>
              </a:ext>
            </a:extLst>
          </p:cNvPr>
          <p:cNvPicPr/>
          <p:nvPr/>
        </p:nvPicPr>
        <p:blipFill>
          <a:blip r:embed="rId11" cstate="print"/>
          <a:stretch>
            <a:fillRect/>
          </a:stretch>
        </p:blipFill>
        <p:spPr>
          <a:xfrm>
            <a:off x="10177057" y="3557748"/>
            <a:ext cx="1581944" cy="414752"/>
          </a:xfrm>
          <a:prstGeom prst="rect">
            <a:avLst/>
          </a:prstGeom>
        </p:spPr>
      </p:pic>
      <p:pic>
        <p:nvPicPr>
          <p:cNvPr id="17" name="object 18">
            <a:extLst>
              <a:ext uri="{FF2B5EF4-FFF2-40B4-BE49-F238E27FC236}">
                <a16:creationId xmlns:a16="http://schemas.microsoft.com/office/drawing/2014/main" id="{40C4FAC2-339C-469D-BD7A-20C816411EB7}"/>
              </a:ext>
            </a:extLst>
          </p:cNvPr>
          <p:cNvPicPr/>
          <p:nvPr/>
        </p:nvPicPr>
        <p:blipFill>
          <a:blip r:embed="rId12" cstate="print"/>
          <a:stretch>
            <a:fillRect/>
          </a:stretch>
        </p:blipFill>
        <p:spPr>
          <a:xfrm>
            <a:off x="10314532" y="4127001"/>
            <a:ext cx="1410415" cy="2113122"/>
          </a:xfrm>
          <a:prstGeom prst="rect">
            <a:avLst/>
          </a:prstGeom>
        </p:spPr>
      </p:pic>
      <p:pic>
        <p:nvPicPr>
          <p:cNvPr id="18" name="Рисунок 17">
            <a:extLst>
              <a:ext uri="{FF2B5EF4-FFF2-40B4-BE49-F238E27FC236}">
                <a16:creationId xmlns:a16="http://schemas.microsoft.com/office/drawing/2014/main" id="{E8A2353B-FF89-414D-8BFB-78268722792B}"/>
              </a:ext>
            </a:extLst>
          </p:cNvPr>
          <p:cNvPicPr>
            <a:picLocks noChangeAspect="1"/>
          </p:cNvPicPr>
          <p:nvPr/>
        </p:nvPicPr>
        <p:blipFill rotWithShape="1">
          <a:blip r:embed="rId9" cstate="print"/>
          <a:srcRect l="59105" t="6359" r="21395" b="13060"/>
          <a:stretch/>
        </p:blipFill>
        <p:spPr>
          <a:xfrm>
            <a:off x="8000617" y="1995811"/>
            <a:ext cx="2038818" cy="3536751"/>
          </a:xfrm>
          <a:prstGeom prst="rect">
            <a:avLst/>
          </a:prstGeom>
        </p:spPr>
      </p:pic>
      <p:sp>
        <p:nvSpPr>
          <p:cNvPr id="3" name="Прямоугольник 2">
            <a:extLst>
              <a:ext uri="{FF2B5EF4-FFF2-40B4-BE49-F238E27FC236}">
                <a16:creationId xmlns:a16="http://schemas.microsoft.com/office/drawing/2014/main" id="{6EFC8D1D-D52C-4220-9DDB-0104954FE95F}"/>
              </a:ext>
            </a:extLst>
          </p:cNvPr>
          <p:cNvSpPr/>
          <p:nvPr/>
        </p:nvSpPr>
        <p:spPr>
          <a:xfrm>
            <a:off x="8138320" y="5387269"/>
            <a:ext cx="1807798" cy="2757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a:t>(входит в структуру РФПИ)</a:t>
            </a:r>
          </a:p>
        </p:txBody>
      </p:sp>
    </p:spTree>
    <p:extLst>
      <p:ext uri="{BB962C8B-B14F-4D97-AF65-F5344CB8AC3E}">
        <p14:creationId xmlns:p14="http://schemas.microsoft.com/office/powerpoint/2010/main" val="97787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239520" y="12507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8</a:t>
            </a:fld>
            <a:endParaRPr lang="ru-RU" sz="1800" b="1" dirty="0">
              <a:solidFill>
                <a:prstClr val="white"/>
              </a:solidFill>
              <a:latin typeface="PT Sans" panose="020B0503020203020204" pitchFamily="34" charset="-52"/>
            </a:endParaRPr>
          </a:p>
        </p:txBody>
      </p:sp>
      <p:pic>
        <p:nvPicPr>
          <p:cNvPr id="3" name="Рисунок 2"/>
          <p:cNvPicPr>
            <a:picLocks noChangeAspect="1"/>
          </p:cNvPicPr>
          <p:nvPr/>
        </p:nvPicPr>
        <p:blipFill rotWithShape="1">
          <a:blip r:embed="rId4" cstate="print"/>
          <a:srcRect l="1426" t="3948" r="79074" b="13778"/>
          <a:stretch/>
        </p:blipFill>
        <p:spPr>
          <a:xfrm>
            <a:off x="7287853" y="2401896"/>
            <a:ext cx="1494360" cy="2646793"/>
          </a:xfrm>
          <a:prstGeom prst="rect">
            <a:avLst/>
          </a:prstGeom>
        </p:spPr>
      </p:pic>
      <p:sp>
        <p:nvSpPr>
          <p:cNvPr id="5" name="Google Shape;249;p17">
            <a:extLst>
              <a:ext uri="{FF2B5EF4-FFF2-40B4-BE49-F238E27FC236}">
                <a16:creationId xmlns:a16="http://schemas.microsoft.com/office/drawing/2014/main" id="{1C9DF6A7-3F8F-4615-BFAD-9E582C75BF8C}"/>
              </a:ext>
            </a:extLst>
          </p:cNvPr>
          <p:cNvSpPr txBox="1"/>
          <p:nvPr/>
        </p:nvSpPr>
        <p:spPr>
          <a:xfrm>
            <a:off x="1928296" y="607988"/>
            <a:ext cx="8335377" cy="419966"/>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Представители индустриальных партнеров НОЦ</a:t>
            </a:r>
            <a:endParaRPr sz="1600" b="1" dirty="0">
              <a:solidFill>
                <a:schemeClr val="bg2">
                  <a:lumMod val="10000"/>
                </a:schemeClr>
              </a:solidFill>
              <a:latin typeface="PT Sans" panose="020B0604020202020204" charset="-52"/>
              <a:ea typeface="Calibri"/>
              <a:cs typeface="Calibri"/>
              <a:sym typeface="Calibri"/>
            </a:endParaRPr>
          </a:p>
        </p:txBody>
      </p:sp>
      <p:sp>
        <p:nvSpPr>
          <p:cNvPr id="6" name="Google Shape;249;p17">
            <a:extLst>
              <a:ext uri="{FF2B5EF4-FFF2-40B4-BE49-F238E27FC236}">
                <a16:creationId xmlns:a16="http://schemas.microsoft.com/office/drawing/2014/main" id="{204B848E-62BB-4117-B29E-E6B9963DBF13}"/>
              </a:ext>
            </a:extLst>
          </p:cNvPr>
          <p:cNvSpPr txBox="1"/>
          <p:nvPr/>
        </p:nvSpPr>
        <p:spPr>
          <a:xfrm>
            <a:off x="6336400" y="1178697"/>
            <a:ext cx="3927273" cy="499268"/>
          </a:xfrm>
          <a:prstGeom prst="rect">
            <a:avLst/>
          </a:prstGeom>
          <a:solidFill>
            <a:schemeClr val="accent1">
              <a:lumMod val="40000"/>
              <a:lumOff val="60000"/>
            </a:schemeClr>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ГК «РОСТЕХ»</a:t>
            </a:r>
            <a:endParaRPr sz="1600" b="1" dirty="0">
              <a:solidFill>
                <a:schemeClr val="bg2">
                  <a:lumMod val="10000"/>
                </a:schemeClr>
              </a:solidFill>
              <a:latin typeface="PT Sans" panose="020B0604020202020204" charset="-52"/>
              <a:ea typeface="Calibri"/>
              <a:cs typeface="Calibri"/>
              <a:sym typeface="Calibri"/>
            </a:endParaRPr>
          </a:p>
        </p:txBody>
      </p:sp>
      <p:pic>
        <p:nvPicPr>
          <p:cNvPr id="11" name="Рисунок 10">
            <a:extLst>
              <a:ext uri="{FF2B5EF4-FFF2-40B4-BE49-F238E27FC236}">
                <a16:creationId xmlns:a16="http://schemas.microsoft.com/office/drawing/2014/main" id="{009857D0-38B6-4843-929A-5FF2F10A1416}"/>
              </a:ext>
            </a:extLst>
          </p:cNvPr>
          <p:cNvPicPr>
            <a:picLocks noChangeAspect="1"/>
          </p:cNvPicPr>
          <p:nvPr/>
        </p:nvPicPr>
        <p:blipFill rotWithShape="1">
          <a:blip r:embed="rId5" cstate="print"/>
          <a:srcRect r="77663"/>
          <a:stretch/>
        </p:blipFill>
        <p:spPr>
          <a:xfrm>
            <a:off x="2089962" y="1428331"/>
            <a:ext cx="1862917" cy="4096023"/>
          </a:xfrm>
          <a:prstGeom prst="rect">
            <a:avLst/>
          </a:prstGeom>
        </p:spPr>
      </p:pic>
      <p:pic>
        <p:nvPicPr>
          <p:cNvPr id="12" name="Рисунок 11">
            <a:extLst>
              <a:ext uri="{FF2B5EF4-FFF2-40B4-BE49-F238E27FC236}">
                <a16:creationId xmlns:a16="http://schemas.microsoft.com/office/drawing/2014/main" id="{EB171B81-CA17-4F38-BF2D-45FBE299EA9D}"/>
              </a:ext>
            </a:extLst>
          </p:cNvPr>
          <p:cNvPicPr>
            <a:picLocks noChangeAspect="1"/>
          </p:cNvPicPr>
          <p:nvPr/>
        </p:nvPicPr>
        <p:blipFill rotWithShape="1">
          <a:blip r:embed="rId5" cstate="print"/>
          <a:srcRect l="60832" r="20449" b="5439"/>
          <a:stretch/>
        </p:blipFill>
        <p:spPr>
          <a:xfrm>
            <a:off x="5614599" y="1875888"/>
            <a:ext cx="1591802" cy="3949379"/>
          </a:xfrm>
          <a:prstGeom prst="rect">
            <a:avLst/>
          </a:prstGeom>
        </p:spPr>
      </p:pic>
      <p:pic>
        <p:nvPicPr>
          <p:cNvPr id="13" name="object 21">
            <a:extLst>
              <a:ext uri="{FF2B5EF4-FFF2-40B4-BE49-F238E27FC236}">
                <a16:creationId xmlns:a16="http://schemas.microsoft.com/office/drawing/2014/main" id="{AF52231D-CB9D-487E-9579-AB97FDBE2F2F}"/>
              </a:ext>
            </a:extLst>
          </p:cNvPr>
          <p:cNvPicPr/>
          <p:nvPr/>
        </p:nvPicPr>
        <p:blipFill>
          <a:blip r:embed="rId6" cstate="print"/>
          <a:stretch>
            <a:fillRect/>
          </a:stretch>
        </p:blipFill>
        <p:spPr>
          <a:xfrm>
            <a:off x="535494" y="1651419"/>
            <a:ext cx="1327903" cy="1289575"/>
          </a:xfrm>
          <a:prstGeom prst="rect">
            <a:avLst/>
          </a:prstGeom>
        </p:spPr>
      </p:pic>
      <p:pic>
        <p:nvPicPr>
          <p:cNvPr id="14" name="object 11">
            <a:extLst>
              <a:ext uri="{FF2B5EF4-FFF2-40B4-BE49-F238E27FC236}">
                <a16:creationId xmlns:a16="http://schemas.microsoft.com/office/drawing/2014/main" id="{45E67D46-4860-4558-B567-52D3E5198AFA}"/>
              </a:ext>
            </a:extLst>
          </p:cNvPr>
          <p:cNvPicPr/>
          <p:nvPr/>
        </p:nvPicPr>
        <p:blipFill>
          <a:blip r:embed="rId7" cstate="print"/>
          <a:stretch>
            <a:fillRect/>
          </a:stretch>
        </p:blipFill>
        <p:spPr>
          <a:xfrm>
            <a:off x="480227" y="3082510"/>
            <a:ext cx="1440914" cy="393832"/>
          </a:xfrm>
          <a:prstGeom prst="rect">
            <a:avLst/>
          </a:prstGeom>
        </p:spPr>
      </p:pic>
      <p:pic>
        <p:nvPicPr>
          <p:cNvPr id="15" name="object 15">
            <a:extLst>
              <a:ext uri="{FF2B5EF4-FFF2-40B4-BE49-F238E27FC236}">
                <a16:creationId xmlns:a16="http://schemas.microsoft.com/office/drawing/2014/main" id="{B15F9D81-F9BF-476B-9031-06C4E3771B76}"/>
              </a:ext>
            </a:extLst>
          </p:cNvPr>
          <p:cNvPicPr/>
          <p:nvPr/>
        </p:nvPicPr>
        <p:blipFill>
          <a:blip r:embed="rId8" cstate="print"/>
          <a:stretch>
            <a:fillRect/>
          </a:stretch>
        </p:blipFill>
        <p:spPr>
          <a:xfrm>
            <a:off x="478989" y="3651623"/>
            <a:ext cx="1440914" cy="1609786"/>
          </a:xfrm>
          <a:prstGeom prst="rect">
            <a:avLst/>
          </a:prstGeom>
        </p:spPr>
      </p:pic>
      <p:pic>
        <p:nvPicPr>
          <p:cNvPr id="16" name="object 25">
            <a:extLst>
              <a:ext uri="{FF2B5EF4-FFF2-40B4-BE49-F238E27FC236}">
                <a16:creationId xmlns:a16="http://schemas.microsoft.com/office/drawing/2014/main" id="{18CF3482-CC7C-4364-89BA-D3FFD468190B}"/>
              </a:ext>
            </a:extLst>
          </p:cNvPr>
          <p:cNvPicPr/>
          <p:nvPr/>
        </p:nvPicPr>
        <p:blipFill>
          <a:blip r:embed="rId9" cstate="print"/>
          <a:stretch>
            <a:fillRect/>
          </a:stretch>
        </p:blipFill>
        <p:spPr>
          <a:xfrm>
            <a:off x="4149230" y="1592681"/>
            <a:ext cx="1310373" cy="1268683"/>
          </a:xfrm>
          <a:prstGeom prst="rect">
            <a:avLst/>
          </a:prstGeom>
        </p:spPr>
      </p:pic>
      <p:pic>
        <p:nvPicPr>
          <p:cNvPr id="17" name="object 14">
            <a:extLst>
              <a:ext uri="{FF2B5EF4-FFF2-40B4-BE49-F238E27FC236}">
                <a16:creationId xmlns:a16="http://schemas.microsoft.com/office/drawing/2014/main" id="{3FC427F0-D980-454B-BF07-2E33A3062D6F}"/>
              </a:ext>
            </a:extLst>
          </p:cNvPr>
          <p:cNvPicPr/>
          <p:nvPr/>
        </p:nvPicPr>
        <p:blipFill>
          <a:blip r:embed="rId10" cstate="print"/>
          <a:stretch>
            <a:fillRect/>
          </a:stretch>
        </p:blipFill>
        <p:spPr>
          <a:xfrm>
            <a:off x="4008038" y="3074375"/>
            <a:ext cx="1525109" cy="354413"/>
          </a:xfrm>
          <a:prstGeom prst="rect">
            <a:avLst/>
          </a:prstGeom>
        </p:spPr>
      </p:pic>
      <p:pic>
        <p:nvPicPr>
          <p:cNvPr id="18" name="object 20">
            <a:extLst>
              <a:ext uri="{FF2B5EF4-FFF2-40B4-BE49-F238E27FC236}">
                <a16:creationId xmlns:a16="http://schemas.microsoft.com/office/drawing/2014/main" id="{639F5E0D-5A13-41FB-90B7-D0C69F4B17F2}"/>
              </a:ext>
            </a:extLst>
          </p:cNvPr>
          <p:cNvPicPr/>
          <p:nvPr/>
        </p:nvPicPr>
        <p:blipFill>
          <a:blip r:embed="rId11" cstate="print"/>
          <a:stretch>
            <a:fillRect/>
          </a:stretch>
        </p:blipFill>
        <p:spPr>
          <a:xfrm>
            <a:off x="4122938" y="3623049"/>
            <a:ext cx="1295310" cy="1522447"/>
          </a:xfrm>
          <a:prstGeom prst="rect">
            <a:avLst/>
          </a:prstGeom>
        </p:spPr>
      </p:pic>
      <p:pic>
        <p:nvPicPr>
          <p:cNvPr id="19" name="Рисунок 18">
            <a:extLst>
              <a:ext uri="{FF2B5EF4-FFF2-40B4-BE49-F238E27FC236}">
                <a16:creationId xmlns:a16="http://schemas.microsoft.com/office/drawing/2014/main" id="{FAB9E7C6-BE81-4A17-A682-BE2FA8726136}"/>
              </a:ext>
            </a:extLst>
          </p:cNvPr>
          <p:cNvPicPr>
            <a:picLocks noChangeAspect="1"/>
          </p:cNvPicPr>
          <p:nvPr/>
        </p:nvPicPr>
        <p:blipFill rotWithShape="1">
          <a:blip r:embed="rId4" cstate="print"/>
          <a:srcRect l="20871" t="3389" r="59629" b="8826"/>
          <a:stretch/>
        </p:blipFill>
        <p:spPr>
          <a:xfrm>
            <a:off x="8929730" y="2861364"/>
            <a:ext cx="1400547" cy="2646793"/>
          </a:xfrm>
          <a:prstGeom prst="rect">
            <a:avLst/>
          </a:prstGeom>
        </p:spPr>
      </p:pic>
      <p:pic>
        <p:nvPicPr>
          <p:cNvPr id="20" name="Рисунок 19">
            <a:extLst>
              <a:ext uri="{FF2B5EF4-FFF2-40B4-BE49-F238E27FC236}">
                <a16:creationId xmlns:a16="http://schemas.microsoft.com/office/drawing/2014/main" id="{B2D7F923-30FB-46AC-9AA7-EE4251EA052D}"/>
              </a:ext>
            </a:extLst>
          </p:cNvPr>
          <p:cNvPicPr>
            <a:picLocks noChangeAspect="1"/>
          </p:cNvPicPr>
          <p:nvPr/>
        </p:nvPicPr>
        <p:blipFill rotWithShape="1">
          <a:blip r:embed="rId5" cstate="print"/>
          <a:srcRect l="79435" b="31361"/>
          <a:stretch/>
        </p:blipFill>
        <p:spPr>
          <a:xfrm>
            <a:off x="10438922" y="3345838"/>
            <a:ext cx="1614684" cy="2646793"/>
          </a:xfrm>
          <a:prstGeom prst="rect">
            <a:avLst/>
          </a:prstGeom>
        </p:spPr>
      </p:pic>
    </p:spTree>
    <p:extLst>
      <p:ext uri="{BB962C8B-B14F-4D97-AF65-F5344CB8AC3E}">
        <p14:creationId xmlns:p14="http://schemas.microsoft.com/office/powerpoint/2010/main" val="342962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3BB92-8169-4787-A486-523C9F0F4D23}"/>
              </a:ext>
            </a:extLst>
          </p:cNvPr>
          <p:cNvSpPr>
            <a:spLocks noGrp="1"/>
          </p:cNvSpPr>
          <p:nvPr>
            <p:ph type="title"/>
          </p:nvPr>
        </p:nvSpPr>
        <p:spPr>
          <a:xfrm>
            <a:off x="1554480" y="317500"/>
            <a:ext cx="9611360" cy="965835"/>
          </a:xfrm>
        </p:spPr>
        <p:txBody>
          <a:bodyPr anchor="t">
            <a:normAutofit/>
          </a:bodyPr>
          <a:lstStyle/>
          <a:p>
            <a:pPr algn="ctr"/>
            <a:r>
              <a:rPr lang="ru-RU" sz="3000" b="1" dirty="0">
                <a:latin typeface="PT Sans" panose="020B0503020203020204" pitchFamily="34" charset="-52"/>
              </a:rPr>
              <a:t>Наблюдательный совет</a:t>
            </a:r>
          </a:p>
        </p:txBody>
      </p:sp>
      <p:sp>
        <p:nvSpPr>
          <p:cNvPr id="4" name="Номер слайда 3">
            <a:extLst>
              <a:ext uri="{FF2B5EF4-FFF2-40B4-BE49-F238E27FC236}">
                <a16:creationId xmlns:a16="http://schemas.microsoft.com/office/drawing/2014/main" id="{9F38B5A8-5A1E-485A-992F-5D4C3A6CF21C}"/>
              </a:ext>
            </a:extLst>
          </p:cNvPr>
          <p:cNvSpPr>
            <a:spLocks noGrp="1"/>
          </p:cNvSpPr>
          <p:nvPr>
            <p:ph type="sldNum" sz="quarter" idx="12"/>
          </p:nvPr>
        </p:nvSpPr>
        <p:spPr>
          <a:xfrm>
            <a:off x="10850880" y="6441123"/>
            <a:ext cx="1026160" cy="365125"/>
          </a:xfrm>
        </p:spPr>
        <p:txBody>
          <a:bodyPr/>
          <a:lstStyle/>
          <a:p>
            <a:fld id="{3C1822FF-6F83-4E26-93DF-E6DE79D7B39D}" type="slidenum">
              <a:rPr lang="ru-RU" sz="1800" b="1" smtClean="0">
                <a:solidFill>
                  <a:prstClr val="white"/>
                </a:solidFill>
                <a:latin typeface="PT Sans" panose="020B0503020203020204" pitchFamily="34" charset="-52"/>
              </a:rPr>
              <a:pPr/>
              <a:t>9</a:t>
            </a:fld>
            <a:endParaRPr lang="ru-RU" sz="1800" b="1" dirty="0">
              <a:solidFill>
                <a:prstClr val="white"/>
              </a:solidFill>
              <a:latin typeface="PT Sans" panose="020B0503020203020204" pitchFamily="34" charset="-52"/>
            </a:endParaRPr>
          </a:p>
        </p:txBody>
      </p:sp>
      <p:pic>
        <p:nvPicPr>
          <p:cNvPr id="6" name="Рисунок 5">
            <a:extLst>
              <a:ext uri="{FF2B5EF4-FFF2-40B4-BE49-F238E27FC236}">
                <a16:creationId xmlns:a16="http://schemas.microsoft.com/office/drawing/2014/main" id="{DB5B6176-D272-4071-BE6B-ABA6C1621C36}"/>
              </a:ext>
            </a:extLst>
          </p:cNvPr>
          <p:cNvPicPr>
            <a:picLocks noChangeAspect="1"/>
          </p:cNvPicPr>
          <p:nvPr/>
        </p:nvPicPr>
        <p:blipFill rotWithShape="1">
          <a:blip r:embed="rId4" cstate="print"/>
          <a:srcRect l="40855" r="39026" b="29414"/>
          <a:stretch/>
        </p:blipFill>
        <p:spPr>
          <a:xfrm>
            <a:off x="5342518" y="2304065"/>
            <a:ext cx="2302364" cy="3967213"/>
          </a:xfrm>
          <a:prstGeom prst="rect">
            <a:avLst/>
          </a:prstGeom>
        </p:spPr>
      </p:pic>
      <p:sp>
        <p:nvSpPr>
          <p:cNvPr id="13" name="Google Shape;249;p17">
            <a:extLst>
              <a:ext uri="{FF2B5EF4-FFF2-40B4-BE49-F238E27FC236}">
                <a16:creationId xmlns:a16="http://schemas.microsoft.com/office/drawing/2014/main" id="{33AC6337-170C-401F-8DDE-D18ACDBC6EDA}"/>
              </a:ext>
            </a:extLst>
          </p:cNvPr>
          <p:cNvSpPr txBox="1"/>
          <p:nvPr/>
        </p:nvSpPr>
        <p:spPr>
          <a:xfrm>
            <a:off x="3142800" y="867137"/>
            <a:ext cx="6951522" cy="615152"/>
          </a:xfrm>
          <a:prstGeom prst="rect">
            <a:avLst/>
          </a:prstGeom>
          <a:solidFill>
            <a:srgbClr val="E0E7F6"/>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Представители индустриальных партнеров НОЦ</a:t>
            </a:r>
            <a:endParaRPr sz="1600" b="1" dirty="0">
              <a:solidFill>
                <a:schemeClr val="bg2">
                  <a:lumMod val="10000"/>
                </a:schemeClr>
              </a:solidFill>
              <a:latin typeface="PT Sans" panose="020B0604020202020204" charset="-52"/>
              <a:ea typeface="Calibri"/>
              <a:cs typeface="Calibri"/>
              <a:sym typeface="Calibri"/>
            </a:endParaRPr>
          </a:p>
        </p:txBody>
      </p:sp>
      <p:pic>
        <p:nvPicPr>
          <p:cNvPr id="14" name="Рисунок 13">
            <a:extLst>
              <a:ext uri="{FF2B5EF4-FFF2-40B4-BE49-F238E27FC236}">
                <a16:creationId xmlns:a16="http://schemas.microsoft.com/office/drawing/2014/main" id="{94AF62E8-19B7-40C0-98DA-C6F45963CB04}"/>
              </a:ext>
            </a:extLst>
          </p:cNvPr>
          <p:cNvPicPr>
            <a:picLocks noChangeAspect="1"/>
          </p:cNvPicPr>
          <p:nvPr/>
        </p:nvPicPr>
        <p:blipFill rotWithShape="1">
          <a:blip r:embed="rId5" cstate="print"/>
          <a:srcRect l="34750" r="48739"/>
          <a:stretch/>
        </p:blipFill>
        <p:spPr>
          <a:xfrm>
            <a:off x="1008378" y="1652134"/>
            <a:ext cx="1716340" cy="4723440"/>
          </a:xfrm>
          <a:prstGeom prst="rect">
            <a:avLst/>
          </a:prstGeom>
        </p:spPr>
      </p:pic>
      <p:sp>
        <p:nvSpPr>
          <p:cNvPr id="15" name="Google Shape;249;p17">
            <a:extLst>
              <a:ext uri="{FF2B5EF4-FFF2-40B4-BE49-F238E27FC236}">
                <a16:creationId xmlns:a16="http://schemas.microsoft.com/office/drawing/2014/main" id="{31C89E87-402F-41F5-9604-5EAE00C0C5D5}"/>
              </a:ext>
            </a:extLst>
          </p:cNvPr>
          <p:cNvSpPr txBox="1"/>
          <p:nvPr/>
        </p:nvSpPr>
        <p:spPr>
          <a:xfrm>
            <a:off x="231779" y="1237810"/>
            <a:ext cx="2492939" cy="419966"/>
          </a:xfrm>
          <a:prstGeom prst="rect">
            <a:avLst/>
          </a:prstGeom>
          <a:solidFill>
            <a:schemeClr val="accent1">
              <a:lumMod val="40000"/>
              <a:lumOff val="60000"/>
            </a:schemeClr>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ГК «РОСКОСМОС»</a:t>
            </a:r>
            <a:endParaRPr sz="1600" b="1" dirty="0">
              <a:solidFill>
                <a:schemeClr val="bg2">
                  <a:lumMod val="10000"/>
                </a:schemeClr>
              </a:solidFill>
              <a:latin typeface="PT Sans" panose="020B0604020202020204" charset="-52"/>
              <a:ea typeface="Calibri"/>
              <a:cs typeface="Calibri"/>
              <a:sym typeface="Calibri"/>
            </a:endParaRPr>
          </a:p>
        </p:txBody>
      </p:sp>
      <p:sp>
        <p:nvSpPr>
          <p:cNvPr id="16" name="Google Shape;249;p17">
            <a:extLst>
              <a:ext uri="{FF2B5EF4-FFF2-40B4-BE49-F238E27FC236}">
                <a16:creationId xmlns:a16="http://schemas.microsoft.com/office/drawing/2014/main" id="{44EDDAAE-E150-4B9D-90FB-7A4070020E2A}"/>
              </a:ext>
            </a:extLst>
          </p:cNvPr>
          <p:cNvSpPr txBox="1"/>
          <p:nvPr/>
        </p:nvSpPr>
        <p:spPr>
          <a:xfrm>
            <a:off x="4726697" y="1758760"/>
            <a:ext cx="3927273" cy="499268"/>
          </a:xfrm>
          <a:prstGeom prst="rect">
            <a:avLst/>
          </a:prstGeom>
          <a:solidFill>
            <a:schemeClr val="accent1">
              <a:lumMod val="40000"/>
              <a:lumOff val="60000"/>
            </a:schemeClr>
          </a:solidFill>
          <a:ln>
            <a:noFill/>
          </a:ln>
        </p:spPr>
        <p:txBody>
          <a:bodyPr spcFirstLastPara="1" wrap="square" lIns="68569" tIns="68569" rIns="68569" bIns="68569" anchor="ctr" anchorCtr="0">
            <a:noAutofit/>
          </a:bodyPr>
          <a:lstStyle/>
          <a:p>
            <a:pPr algn="ctr">
              <a:buSzPts val="1200"/>
            </a:pPr>
            <a:r>
              <a:rPr lang="ru-RU" sz="1600" b="1" dirty="0">
                <a:solidFill>
                  <a:schemeClr val="bg2">
                    <a:lumMod val="10000"/>
                  </a:schemeClr>
                </a:solidFill>
                <a:latin typeface="PT Sans" panose="020B0604020202020204" charset="-52"/>
                <a:ea typeface="Calibri"/>
                <a:cs typeface="Calibri"/>
                <a:sym typeface="Calibri"/>
              </a:rPr>
              <a:t>Промышленные предприятия</a:t>
            </a:r>
            <a:endParaRPr sz="1600" b="1" dirty="0">
              <a:solidFill>
                <a:schemeClr val="bg2">
                  <a:lumMod val="10000"/>
                </a:schemeClr>
              </a:solidFill>
              <a:latin typeface="PT Sans" panose="020B0604020202020204" charset="-52"/>
              <a:ea typeface="Calibri"/>
              <a:cs typeface="Calibri"/>
              <a:sym typeface="Calibri"/>
            </a:endParaRPr>
          </a:p>
        </p:txBody>
      </p:sp>
      <p:pic>
        <p:nvPicPr>
          <p:cNvPr id="17" name="Рисунок 16">
            <a:extLst>
              <a:ext uri="{FF2B5EF4-FFF2-40B4-BE49-F238E27FC236}">
                <a16:creationId xmlns:a16="http://schemas.microsoft.com/office/drawing/2014/main" id="{2D4B3891-B285-4D20-A526-FDA8350A8785}"/>
              </a:ext>
            </a:extLst>
          </p:cNvPr>
          <p:cNvPicPr>
            <a:picLocks noChangeAspect="1"/>
          </p:cNvPicPr>
          <p:nvPr/>
        </p:nvPicPr>
        <p:blipFill rotWithShape="1">
          <a:blip r:embed="rId5" cstate="print"/>
          <a:srcRect l="82986" b="22787"/>
          <a:stretch/>
        </p:blipFill>
        <p:spPr>
          <a:xfrm>
            <a:off x="8999368" y="1482289"/>
            <a:ext cx="2166472" cy="4818098"/>
          </a:xfrm>
          <a:prstGeom prst="rect">
            <a:avLst/>
          </a:prstGeom>
        </p:spPr>
      </p:pic>
    </p:spTree>
    <p:extLst>
      <p:ext uri="{BB962C8B-B14F-4D97-AF65-F5344CB8AC3E}">
        <p14:creationId xmlns:p14="http://schemas.microsoft.com/office/powerpoint/2010/main" val="23090081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7041</TotalTime>
  <Words>2388</Words>
  <Application>Microsoft Office PowerPoint</Application>
  <PresentationFormat>Широкоэкранный</PresentationFormat>
  <Paragraphs>456</Paragraphs>
  <Slides>25</Slides>
  <Notes>23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PT Sans</vt:lpstr>
      <vt:lpstr>Wingdings</vt:lpstr>
      <vt:lpstr>Тема Office</vt:lpstr>
      <vt:lpstr>«Инженерия будущего» научно-образовательный центр мирового уровня</vt:lpstr>
      <vt:lpstr>Экосистема НОЦ</vt:lpstr>
      <vt:lpstr>Направления деятельности  НОЦ мирового уровня «Инженерия будущего»</vt:lpstr>
      <vt:lpstr>Система управления НОЦ мирового уровня «Инженерия будущего»</vt:lpstr>
      <vt:lpstr>Наблюдательный совет</vt:lpstr>
      <vt:lpstr>Наблюдательный совет</vt:lpstr>
      <vt:lpstr>Наблюдательный совет</vt:lpstr>
      <vt:lpstr>Наблюдательный совет</vt:lpstr>
      <vt:lpstr>Наблюдательный совет</vt:lpstr>
      <vt:lpstr>Наблюдательный совет</vt:lpstr>
      <vt:lpstr>Управляющий совет НОЦ</vt:lpstr>
      <vt:lpstr>Региональная интеграция внутри комитетов  </vt:lpstr>
      <vt:lpstr>Управляющая компания</vt:lpstr>
      <vt:lpstr>Презентация PowerPoint</vt:lpstr>
      <vt:lpstr>Региональная интеграция в границах  НОЦ «Инженерия будущего»</vt:lpstr>
      <vt:lpstr>Пензенская область </vt:lpstr>
      <vt:lpstr>Проектные комитеты, технологические проекты и их целевые рынки</vt:lpstr>
      <vt:lpstr>Презентация PowerPoint</vt:lpstr>
      <vt:lpstr>Презентация PowerPoint</vt:lpstr>
      <vt:lpstr>Центр развития компетенций</vt:lpstr>
      <vt:lpstr>Центр развития компетенций</vt:lpstr>
      <vt:lpstr>Презентация PowerPoint</vt:lpstr>
      <vt:lpstr>Презентация PowerPoint</vt:lpstr>
      <vt:lpstr>Приоритетные направления работы НОЦ в 2021 году</vt:lpstr>
      <vt:lpstr>«Инженерия будущего» научно-образовательный центр мирового уровня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USER2</cp:lastModifiedBy>
  <cp:revision>654</cp:revision>
  <dcterms:created xsi:type="dcterms:W3CDTF">2021-04-19T13:24:04Z</dcterms:created>
  <dcterms:modified xsi:type="dcterms:W3CDTF">2021-08-26T07:59:54Z</dcterms:modified>
</cp:coreProperties>
</file>